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52"/>
  </p:notesMasterIdLst>
  <p:handoutMasterIdLst>
    <p:handoutMasterId r:id="rId53"/>
  </p:handoutMasterIdLst>
  <p:sldIdLst>
    <p:sldId id="256" r:id="rId2"/>
    <p:sldId id="762" r:id="rId3"/>
    <p:sldId id="761" r:id="rId4"/>
    <p:sldId id="759" r:id="rId5"/>
    <p:sldId id="760" r:id="rId6"/>
    <p:sldId id="652" r:id="rId7"/>
    <p:sldId id="653" r:id="rId8"/>
    <p:sldId id="678" r:id="rId9"/>
    <p:sldId id="677" r:id="rId10"/>
    <p:sldId id="676" r:id="rId11"/>
    <p:sldId id="433" r:id="rId12"/>
    <p:sldId id="719" r:id="rId13"/>
    <p:sldId id="708" r:id="rId14"/>
    <p:sldId id="709" r:id="rId15"/>
    <p:sldId id="710" r:id="rId16"/>
    <p:sldId id="711" r:id="rId17"/>
    <p:sldId id="714" r:id="rId18"/>
    <p:sldId id="717" r:id="rId19"/>
    <p:sldId id="739" r:id="rId20"/>
    <p:sldId id="742" r:id="rId21"/>
    <p:sldId id="745" r:id="rId22"/>
    <p:sldId id="720" r:id="rId23"/>
    <p:sldId id="740" r:id="rId24"/>
    <p:sldId id="496" r:id="rId25"/>
    <p:sldId id="741" r:id="rId26"/>
    <p:sldId id="723" r:id="rId27"/>
    <p:sldId id="724" r:id="rId28"/>
    <p:sldId id="726" r:id="rId29"/>
    <p:sldId id="729" r:id="rId30"/>
    <p:sldId id="730" r:id="rId31"/>
    <p:sldId id="731" r:id="rId32"/>
    <p:sldId id="746" r:id="rId33"/>
    <p:sldId id="732" r:id="rId34"/>
    <p:sldId id="595" r:id="rId35"/>
    <p:sldId id="735" r:id="rId36"/>
    <p:sldId id="737" r:id="rId37"/>
    <p:sldId id="738" r:id="rId38"/>
    <p:sldId id="733" r:id="rId39"/>
    <p:sldId id="607" r:id="rId40"/>
    <p:sldId id="644" r:id="rId41"/>
    <p:sldId id="686" r:id="rId42"/>
    <p:sldId id="757" r:id="rId43"/>
    <p:sldId id="750" r:id="rId44"/>
    <p:sldId id="751" r:id="rId45"/>
    <p:sldId id="752" r:id="rId46"/>
    <p:sldId id="753" r:id="rId47"/>
    <p:sldId id="758" r:id="rId48"/>
    <p:sldId id="754" r:id="rId49"/>
    <p:sldId id="755" r:id="rId50"/>
    <p:sldId id="756" r:id="rId51"/>
  </p:sldIdLst>
  <p:sldSz cx="9144000" cy="6858000" type="screen4x3"/>
  <p:notesSz cx="6781800" cy="9918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mitris" initials="d" lastIdx="1" clrIdx="0">
    <p:extLst>
      <p:ext uri="{19B8F6BF-5375-455C-9EA6-DF929625EA0E}">
        <p15:presenceInfo xmlns:p15="http://schemas.microsoft.com/office/powerpoint/2012/main" userId="dimitr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66CC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4" autoAdjust="0"/>
    <p:restoredTop sz="99741" autoAdjust="0"/>
  </p:normalViewPr>
  <p:slideViewPr>
    <p:cSldViewPr>
      <p:cViewPr>
        <p:scale>
          <a:sx n="50" d="100"/>
          <a:sy n="50" d="100"/>
        </p:scale>
        <p:origin x="2376" y="9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3124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4-03T14:56:04.987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4" Type="http://schemas.openxmlformats.org/officeDocument/2006/relationships/image" Target="../media/image4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47.e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55.emf"/><Relationship Id="rId7" Type="http://schemas.openxmlformats.org/officeDocument/2006/relationships/image" Target="../media/image59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10" Type="http://schemas.openxmlformats.org/officeDocument/2006/relationships/image" Target="../media/image62.emf"/><Relationship Id="rId4" Type="http://schemas.openxmlformats.org/officeDocument/2006/relationships/image" Target="../media/image56.emf"/><Relationship Id="rId9" Type="http://schemas.openxmlformats.org/officeDocument/2006/relationships/image" Target="../media/image6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4ED423-7E23-4D7A-A744-5E9422B298A4}" type="datetimeFigureOut">
              <a:rPr lang="en-GB" altLang="zh-CN"/>
              <a:pPr>
                <a:defRPr/>
              </a:pPr>
              <a:t>08/04/2015</a:t>
            </a:fld>
            <a:endParaRPr lang="en-GB" altLang="zh-CN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70CAA5C-7641-470B-8654-DC4E3D9365FF}" type="slidenum">
              <a:rPr lang="en-GB" altLang="zh-CN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607530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B4298F1-8DC7-415B-AF3F-D0F243C422F6}" type="datetimeFigureOut">
              <a:rPr lang="en-US"/>
              <a:pPr>
                <a:defRPr/>
              </a:pPr>
              <a:t>4/8/2015</a:t>
            </a:fld>
            <a:endParaRPr lang="en-GB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7863" y="4711700"/>
            <a:ext cx="5426075" cy="44624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altLang="zh-CN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3846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1750" y="9421813"/>
            <a:ext cx="293846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CC4060E-6631-462F-9BE5-133E99A78909}" type="slidenum">
              <a:rPr lang="en-GB" altLang="zh-CN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5361119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1FE6943-CAD2-4597-8E8B-EB5AECFDFEB3}" type="slidenum">
              <a:rPr lang="en-GB" altLang="zh-CN" smtClean="0"/>
              <a:pPr eaLnBrk="1" hangingPunct="1"/>
              <a:t>1</a:t>
            </a:fld>
            <a:endParaRPr lang="en-GB" altLang="zh-CN" smtClean="0"/>
          </a:p>
        </p:txBody>
      </p:sp>
    </p:spTree>
    <p:extLst>
      <p:ext uri="{BB962C8B-B14F-4D97-AF65-F5344CB8AC3E}">
        <p14:creationId xmlns:p14="http://schemas.microsoft.com/office/powerpoint/2010/main" val="2492968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04BB3E6-B883-43A6-AAE7-C70E97D72CD2}" type="slidenum">
              <a:rPr lang="en-GB" altLang="zh-CN" smtClean="0"/>
              <a:pPr eaLnBrk="1" hangingPunct="1"/>
              <a:t>14</a:t>
            </a:fld>
            <a:endParaRPr lang="en-GB" altLang="zh-CN" smtClean="0"/>
          </a:p>
        </p:txBody>
      </p:sp>
    </p:spTree>
    <p:extLst>
      <p:ext uri="{BB962C8B-B14F-4D97-AF65-F5344CB8AC3E}">
        <p14:creationId xmlns:p14="http://schemas.microsoft.com/office/powerpoint/2010/main" val="1739051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CE2B2AE-95A0-4E02-82B5-FC6D9A2E4A29}" type="slidenum">
              <a:rPr lang="en-GB" altLang="zh-CN" smtClean="0"/>
              <a:pPr eaLnBrk="1" hangingPunct="1"/>
              <a:t>15</a:t>
            </a:fld>
            <a:endParaRPr lang="en-GB" altLang="zh-CN" smtClean="0"/>
          </a:p>
        </p:txBody>
      </p:sp>
    </p:spTree>
    <p:extLst>
      <p:ext uri="{BB962C8B-B14F-4D97-AF65-F5344CB8AC3E}">
        <p14:creationId xmlns:p14="http://schemas.microsoft.com/office/powerpoint/2010/main" val="3756833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353B0D3-B16E-4CA6-A8ED-C90CA1A158ED}" type="slidenum">
              <a:rPr lang="en-GB" altLang="zh-CN" smtClean="0"/>
              <a:pPr eaLnBrk="1" hangingPunct="1"/>
              <a:t>16</a:t>
            </a:fld>
            <a:endParaRPr lang="en-GB" altLang="zh-CN" smtClean="0"/>
          </a:p>
        </p:txBody>
      </p:sp>
    </p:spTree>
    <p:extLst>
      <p:ext uri="{BB962C8B-B14F-4D97-AF65-F5344CB8AC3E}">
        <p14:creationId xmlns:p14="http://schemas.microsoft.com/office/powerpoint/2010/main" val="3095811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zh-CN" smtClean="0"/>
          </a:p>
        </p:txBody>
      </p:sp>
      <p:sp>
        <p:nvSpPr>
          <p:cNvPr id="71684" name="Slide Number Placeholder 3"/>
          <p:cNvSpPr txBox="1">
            <a:spLocks noGrp="1"/>
          </p:cNvSpPr>
          <p:nvPr/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9FE1E63-93B3-40CE-AF44-E194169E1AA2}" type="slidenum">
              <a:rPr lang="en-GB" altLang="zh-CN" sz="1200"/>
              <a:pPr algn="r" eaLnBrk="1" hangingPunct="1"/>
              <a:t>17</a:t>
            </a:fld>
            <a:endParaRPr lang="en-GB" altLang="zh-CN" sz="1200"/>
          </a:p>
        </p:txBody>
      </p:sp>
    </p:spTree>
    <p:extLst>
      <p:ext uri="{BB962C8B-B14F-4D97-AF65-F5344CB8AC3E}">
        <p14:creationId xmlns:p14="http://schemas.microsoft.com/office/powerpoint/2010/main" val="3402195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8D7A64-CAD4-4347-8121-C5150D912D93}" type="slidenum">
              <a:rPr lang="en-GB" altLang="zh-CN" smtClean="0"/>
              <a:pPr eaLnBrk="1" hangingPunct="1"/>
              <a:t>20</a:t>
            </a:fld>
            <a:endParaRPr lang="en-GB" altLang="zh-CN" smtClean="0"/>
          </a:p>
        </p:txBody>
      </p:sp>
    </p:spTree>
    <p:extLst>
      <p:ext uri="{BB962C8B-B14F-4D97-AF65-F5344CB8AC3E}">
        <p14:creationId xmlns:p14="http://schemas.microsoft.com/office/powerpoint/2010/main" val="2823542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8D7A64-CAD4-4347-8121-C5150D912D93}" type="slidenum">
              <a:rPr lang="en-GB" altLang="zh-CN" smtClean="0"/>
              <a:pPr eaLnBrk="1" hangingPunct="1"/>
              <a:t>21</a:t>
            </a:fld>
            <a:endParaRPr lang="en-GB" altLang="zh-CN" smtClean="0"/>
          </a:p>
        </p:txBody>
      </p:sp>
    </p:spTree>
    <p:extLst>
      <p:ext uri="{BB962C8B-B14F-4D97-AF65-F5344CB8AC3E}">
        <p14:creationId xmlns:p14="http://schemas.microsoft.com/office/powerpoint/2010/main" val="3222706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E9A0D5C-4873-4D17-9A98-77F02BF2A066}" type="slidenum">
              <a:rPr lang="en-GB" altLang="zh-CN" smtClean="0"/>
              <a:pPr eaLnBrk="1" hangingPunct="1"/>
              <a:t>22</a:t>
            </a:fld>
            <a:endParaRPr lang="en-GB" altLang="zh-CN" smtClean="0"/>
          </a:p>
        </p:txBody>
      </p:sp>
    </p:spTree>
    <p:extLst>
      <p:ext uri="{BB962C8B-B14F-4D97-AF65-F5344CB8AC3E}">
        <p14:creationId xmlns:p14="http://schemas.microsoft.com/office/powerpoint/2010/main" val="1697064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E9A0D5C-4873-4D17-9A98-77F02BF2A066}" type="slidenum">
              <a:rPr lang="en-GB" altLang="zh-CN" smtClean="0"/>
              <a:pPr eaLnBrk="1" hangingPunct="1"/>
              <a:t>23</a:t>
            </a:fld>
            <a:endParaRPr lang="en-GB" altLang="zh-CN" smtClean="0"/>
          </a:p>
        </p:txBody>
      </p:sp>
    </p:spTree>
    <p:extLst>
      <p:ext uri="{BB962C8B-B14F-4D97-AF65-F5344CB8AC3E}">
        <p14:creationId xmlns:p14="http://schemas.microsoft.com/office/powerpoint/2010/main" val="3955946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9504128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E9A0D5C-4873-4D17-9A98-77F02BF2A066}" type="slidenum">
              <a:rPr lang="en-GB" altLang="zh-CN" smtClean="0"/>
              <a:pPr eaLnBrk="1" hangingPunct="1"/>
              <a:t>25</a:t>
            </a:fld>
            <a:endParaRPr lang="en-GB" altLang="zh-CN" smtClean="0"/>
          </a:p>
        </p:txBody>
      </p:sp>
    </p:spTree>
    <p:extLst>
      <p:ext uri="{BB962C8B-B14F-4D97-AF65-F5344CB8AC3E}">
        <p14:creationId xmlns:p14="http://schemas.microsoft.com/office/powerpoint/2010/main" val="3935835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2E1ED7D-8A70-4F6E-A237-7872437940EF}" type="slidenum">
              <a:rPr lang="en-GB" altLang="zh-CN" smtClean="0"/>
              <a:pPr eaLnBrk="1" hangingPunct="1"/>
              <a:t>6</a:t>
            </a:fld>
            <a:endParaRPr lang="en-GB" altLang="zh-CN" smtClean="0"/>
          </a:p>
        </p:txBody>
      </p:sp>
    </p:spTree>
    <p:extLst>
      <p:ext uri="{BB962C8B-B14F-4D97-AF65-F5344CB8AC3E}">
        <p14:creationId xmlns:p14="http://schemas.microsoft.com/office/powerpoint/2010/main" val="24203341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9674018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E9A0D5C-4873-4D17-9A98-77F02BF2A066}" type="slidenum">
              <a:rPr lang="en-GB" altLang="zh-CN" smtClean="0"/>
              <a:pPr eaLnBrk="1" hangingPunct="1"/>
              <a:t>27</a:t>
            </a:fld>
            <a:endParaRPr lang="en-GB" altLang="zh-CN" smtClean="0"/>
          </a:p>
        </p:txBody>
      </p:sp>
    </p:spTree>
    <p:extLst>
      <p:ext uri="{BB962C8B-B14F-4D97-AF65-F5344CB8AC3E}">
        <p14:creationId xmlns:p14="http://schemas.microsoft.com/office/powerpoint/2010/main" val="21594565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7560260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8044956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5905468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7834995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D3C5C4-0E06-4050-9990-06AB95EAC3ED}" type="slidenum">
              <a:rPr lang="en-GB" altLang="zh-CN" smtClean="0"/>
              <a:pPr eaLnBrk="1" hangingPunct="1"/>
              <a:t>32</a:t>
            </a:fld>
            <a:endParaRPr lang="en-GB" altLang="zh-CN" smtClean="0"/>
          </a:p>
        </p:txBody>
      </p:sp>
    </p:spTree>
    <p:extLst>
      <p:ext uri="{BB962C8B-B14F-4D97-AF65-F5344CB8AC3E}">
        <p14:creationId xmlns:p14="http://schemas.microsoft.com/office/powerpoint/2010/main" val="10250228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E9A0D5C-4873-4D17-9A98-77F02BF2A066}" type="slidenum">
              <a:rPr lang="en-GB" altLang="zh-CN" smtClean="0"/>
              <a:pPr eaLnBrk="1" hangingPunct="1"/>
              <a:t>33</a:t>
            </a:fld>
            <a:endParaRPr lang="en-GB" altLang="zh-CN" smtClean="0"/>
          </a:p>
        </p:txBody>
      </p:sp>
    </p:spTree>
    <p:extLst>
      <p:ext uri="{BB962C8B-B14F-4D97-AF65-F5344CB8AC3E}">
        <p14:creationId xmlns:p14="http://schemas.microsoft.com/office/powerpoint/2010/main" val="36572141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F4A00F0-72ED-4E01-B86B-B049C1F1B920}" type="slidenum">
              <a:rPr lang="en-GB" altLang="zh-CN" smtClean="0"/>
              <a:pPr eaLnBrk="1" hangingPunct="1"/>
              <a:t>34</a:t>
            </a:fld>
            <a:endParaRPr lang="en-GB" altLang="zh-CN" smtClean="0"/>
          </a:p>
        </p:txBody>
      </p:sp>
    </p:spTree>
    <p:extLst>
      <p:ext uri="{BB962C8B-B14F-4D97-AF65-F5344CB8AC3E}">
        <p14:creationId xmlns:p14="http://schemas.microsoft.com/office/powerpoint/2010/main" val="20989801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F4A00F0-72ED-4E01-B86B-B049C1F1B920}" type="slidenum">
              <a:rPr lang="en-GB" altLang="zh-CN" smtClean="0"/>
              <a:pPr eaLnBrk="1" hangingPunct="1"/>
              <a:t>35</a:t>
            </a:fld>
            <a:endParaRPr lang="en-GB" altLang="zh-CN" smtClean="0"/>
          </a:p>
        </p:txBody>
      </p:sp>
    </p:spTree>
    <p:extLst>
      <p:ext uri="{BB962C8B-B14F-4D97-AF65-F5344CB8AC3E}">
        <p14:creationId xmlns:p14="http://schemas.microsoft.com/office/powerpoint/2010/main" val="3107954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E94D11-3424-4702-8428-14BF870EE040}" type="slidenum">
              <a:rPr lang="en-GB" altLang="zh-CN" smtClean="0"/>
              <a:pPr eaLnBrk="1" hangingPunct="1"/>
              <a:t>7</a:t>
            </a:fld>
            <a:endParaRPr lang="en-GB" altLang="zh-CN" smtClean="0"/>
          </a:p>
        </p:txBody>
      </p:sp>
    </p:spTree>
    <p:extLst>
      <p:ext uri="{BB962C8B-B14F-4D97-AF65-F5344CB8AC3E}">
        <p14:creationId xmlns:p14="http://schemas.microsoft.com/office/powerpoint/2010/main" val="3574162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F4A00F0-72ED-4E01-B86B-B049C1F1B920}" type="slidenum">
              <a:rPr lang="en-GB" altLang="zh-CN" smtClean="0"/>
              <a:pPr eaLnBrk="1" hangingPunct="1"/>
              <a:t>36</a:t>
            </a:fld>
            <a:endParaRPr lang="en-GB" altLang="zh-CN" smtClean="0"/>
          </a:p>
        </p:txBody>
      </p:sp>
    </p:spTree>
    <p:extLst>
      <p:ext uri="{BB962C8B-B14F-4D97-AF65-F5344CB8AC3E}">
        <p14:creationId xmlns:p14="http://schemas.microsoft.com/office/powerpoint/2010/main" val="5473799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F4A00F0-72ED-4E01-B86B-B049C1F1B920}" type="slidenum">
              <a:rPr lang="en-GB" altLang="zh-CN" smtClean="0"/>
              <a:pPr eaLnBrk="1" hangingPunct="1"/>
              <a:t>37</a:t>
            </a:fld>
            <a:endParaRPr lang="en-GB" altLang="zh-CN" smtClean="0"/>
          </a:p>
        </p:txBody>
      </p:sp>
    </p:spTree>
    <p:extLst>
      <p:ext uri="{BB962C8B-B14F-4D97-AF65-F5344CB8AC3E}">
        <p14:creationId xmlns:p14="http://schemas.microsoft.com/office/powerpoint/2010/main" val="10283976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E9A0D5C-4873-4D17-9A98-77F02BF2A066}" type="slidenum">
              <a:rPr lang="en-GB" altLang="zh-CN" smtClean="0"/>
              <a:pPr eaLnBrk="1" hangingPunct="1"/>
              <a:t>38</a:t>
            </a:fld>
            <a:endParaRPr lang="en-GB" altLang="zh-CN" smtClean="0"/>
          </a:p>
        </p:txBody>
      </p:sp>
    </p:spTree>
    <p:extLst>
      <p:ext uri="{BB962C8B-B14F-4D97-AF65-F5344CB8AC3E}">
        <p14:creationId xmlns:p14="http://schemas.microsoft.com/office/powerpoint/2010/main" val="33766079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1C43ECB-2A9E-435A-A53E-610B6ECC30E4}" type="slidenum">
              <a:rPr lang="en-GB" altLang="zh-CN" sz="1200"/>
              <a:pPr algn="r" eaLnBrk="1" hangingPunct="1"/>
              <a:t>39</a:t>
            </a:fld>
            <a:endParaRPr lang="en-GB" altLang="zh-CN" sz="1200"/>
          </a:p>
        </p:txBody>
      </p:sp>
    </p:spTree>
    <p:extLst>
      <p:ext uri="{BB962C8B-B14F-4D97-AF65-F5344CB8AC3E}">
        <p14:creationId xmlns:p14="http://schemas.microsoft.com/office/powerpoint/2010/main" val="32546932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8698119-B54D-40D4-8443-DDE595169563}" type="slidenum">
              <a:rPr lang="en-GB" altLang="zh-CN" sz="1200"/>
              <a:pPr algn="r" eaLnBrk="1" hangingPunct="1"/>
              <a:t>40</a:t>
            </a:fld>
            <a:endParaRPr lang="en-GB" altLang="zh-CN" sz="1200"/>
          </a:p>
        </p:txBody>
      </p:sp>
    </p:spTree>
    <p:extLst>
      <p:ext uri="{BB962C8B-B14F-4D97-AF65-F5344CB8AC3E}">
        <p14:creationId xmlns:p14="http://schemas.microsoft.com/office/powerpoint/2010/main" val="33644256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D1E8330-7494-4CC3-B926-3BA1FF1F6228}" type="slidenum">
              <a:rPr lang="en-GB" altLang="zh-CN" smtClean="0"/>
              <a:pPr eaLnBrk="1" hangingPunct="1"/>
              <a:t>41</a:t>
            </a:fld>
            <a:endParaRPr lang="en-GB" altLang="zh-CN" smtClean="0"/>
          </a:p>
        </p:txBody>
      </p:sp>
    </p:spTree>
    <p:extLst>
      <p:ext uri="{BB962C8B-B14F-4D97-AF65-F5344CB8AC3E}">
        <p14:creationId xmlns:p14="http://schemas.microsoft.com/office/powerpoint/2010/main" val="20565836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353B0D3-B16E-4CA6-A8ED-C90CA1A158ED}" type="slidenum">
              <a:rPr lang="en-GB" altLang="zh-CN" smtClean="0"/>
              <a:pPr eaLnBrk="1" hangingPunct="1"/>
              <a:t>42</a:t>
            </a:fld>
            <a:endParaRPr lang="en-GB" altLang="zh-CN" smtClean="0"/>
          </a:p>
        </p:txBody>
      </p:sp>
    </p:spTree>
    <p:extLst>
      <p:ext uri="{BB962C8B-B14F-4D97-AF65-F5344CB8AC3E}">
        <p14:creationId xmlns:p14="http://schemas.microsoft.com/office/powerpoint/2010/main" val="34945974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AD90E9B-8CD7-4CC8-9BD6-EFA835C30268}" type="slidenum">
              <a:rPr lang="en-GB" altLang="zh-CN" smtClean="0"/>
              <a:pPr eaLnBrk="1" hangingPunct="1"/>
              <a:t>43</a:t>
            </a:fld>
            <a:endParaRPr lang="en-GB" altLang="zh-CN" smtClean="0"/>
          </a:p>
        </p:txBody>
      </p:sp>
    </p:spTree>
    <p:extLst>
      <p:ext uri="{BB962C8B-B14F-4D97-AF65-F5344CB8AC3E}">
        <p14:creationId xmlns:p14="http://schemas.microsoft.com/office/powerpoint/2010/main" val="4881003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8D7A64-CAD4-4347-8121-C5150D912D93}" type="slidenum">
              <a:rPr lang="en-GB" altLang="zh-CN" smtClean="0"/>
              <a:pPr eaLnBrk="1" hangingPunct="1"/>
              <a:t>44</a:t>
            </a:fld>
            <a:endParaRPr lang="en-GB" altLang="zh-CN" smtClean="0"/>
          </a:p>
        </p:txBody>
      </p:sp>
    </p:spTree>
    <p:extLst>
      <p:ext uri="{BB962C8B-B14F-4D97-AF65-F5344CB8AC3E}">
        <p14:creationId xmlns:p14="http://schemas.microsoft.com/office/powerpoint/2010/main" val="40890858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989046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62DCF73-EA2B-46C7-B7AF-B1BA153FD779}" type="slidenum">
              <a:rPr lang="en-GB" altLang="zh-CN" smtClean="0"/>
              <a:pPr eaLnBrk="1" hangingPunct="1"/>
              <a:t>8</a:t>
            </a:fld>
            <a:endParaRPr lang="en-GB" altLang="zh-CN" smtClean="0"/>
          </a:p>
        </p:txBody>
      </p:sp>
    </p:spTree>
    <p:extLst>
      <p:ext uri="{BB962C8B-B14F-4D97-AF65-F5344CB8AC3E}">
        <p14:creationId xmlns:p14="http://schemas.microsoft.com/office/powerpoint/2010/main" val="12436500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zh-CN" smtClean="0"/>
          </a:p>
        </p:txBody>
      </p:sp>
      <p:sp>
        <p:nvSpPr>
          <p:cNvPr id="70660" name="Slide Number Placeholder 3"/>
          <p:cNvSpPr txBox="1">
            <a:spLocks noGrp="1"/>
          </p:cNvSpPr>
          <p:nvPr/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87BF4637-3DA8-4539-896D-CED7923C14E0}" type="slidenum">
              <a:rPr lang="en-GB" altLang="zh-CN" sz="1200"/>
              <a:pPr algn="r" eaLnBrk="1" hangingPunct="1"/>
              <a:t>46</a:t>
            </a:fld>
            <a:endParaRPr lang="en-GB" altLang="zh-CN" sz="1200"/>
          </a:p>
        </p:txBody>
      </p:sp>
    </p:spTree>
    <p:extLst>
      <p:ext uri="{BB962C8B-B14F-4D97-AF65-F5344CB8AC3E}">
        <p14:creationId xmlns:p14="http://schemas.microsoft.com/office/powerpoint/2010/main" val="28665581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6A86F2B-931F-4B66-BFAB-7BBC7125001B}" type="slidenum">
              <a:rPr lang="en-GB" altLang="zh-CN"/>
              <a:pPr eaLnBrk="1" hangingPunct="1"/>
              <a:t>48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3147659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9A6C1B8-A6CB-438C-89C0-73FC9B6B1AC2}" type="slidenum">
              <a:rPr lang="en-GB" altLang="zh-CN"/>
              <a:pPr eaLnBrk="1" hangingPunct="1"/>
              <a:t>49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0083302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F18EB2C-ABDE-40CD-9918-D8136969BB32}" type="slidenum">
              <a:rPr lang="en-GB" altLang="zh-CN" smtClean="0"/>
              <a:pPr eaLnBrk="1" hangingPunct="1"/>
              <a:t>50</a:t>
            </a:fld>
            <a:endParaRPr lang="en-GB" altLang="zh-CN" smtClean="0"/>
          </a:p>
        </p:txBody>
      </p:sp>
    </p:spTree>
    <p:extLst>
      <p:ext uri="{BB962C8B-B14F-4D97-AF65-F5344CB8AC3E}">
        <p14:creationId xmlns:p14="http://schemas.microsoft.com/office/powerpoint/2010/main" val="684963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F5EE4F0-D364-4DEF-B02E-FE65956A51B1}" type="slidenum">
              <a:rPr lang="en-GB" altLang="zh-CN" smtClean="0"/>
              <a:pPr eaLnBrk="1" hangingPunct="1"/>
              <a:t>9</a:t>
            </a:fld>
            <a:endParaRPr lang="en-GB" altLang="zh-CN" smtClean="0"/>
          </a:p>
        </p:txBody>
      </p:sp>
    </p:spTree>
    <p:extLst>
      <p:ext uri="{BB962C8B-B14F-4D97-AF65-F5344CB8AC3E}">
        <p14:creationId xmlns:p14="http://schemas.microsoft.com/office/powerpoint/2010/main" val="893218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B44F8D8-C969-4A1D-ABAC-276745C1CE77}" type="slidenum">
              <a:rPr lang="en-GB" altLang="zh-CN" smtClean="0"/>
              <a:pPr eaLnBrk="1" hangingPunct="1"/>
              <a:t>10</a:t>
            </a:fld>
            <a:endParaRPr lang="en-GB" altLang="zh-CN" smtClean="0"/>
          </a:p>
        </p:txBody>
      </p:sp>
    </p:spTree>
    <p:extLst>
      <p:ext uri="{BB962C8B-B14F-4D97-AF65-F5344CB8AC3E}">
        <p14:creationId xmlns:p14="http://schemas.microsoft.com/office/powerpoint/2010/main" val="2813113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EF2E18C-9AD5-4503-9549-9E402F0AC316}" type="slidenum">
              <a:rPr lang="en-GB" altLang="zh-CN" smtClean="0"/>
              <a:pPr eaLnBrk="1" hangingPunct="1"/>
              <a:t>11</a:t>
            </a:fld>
            <a:endParaRPr lang="en-GB" altLang="zh-CN" smtClean="0"/>
          </a:p>
        </p:txBody>
      </p:sp>
    </p:spTree>
    <p:extLst>
      <p:ext uri="{BB962C8B-B14F-4D97-AF65-F5344CB8AC3E}">
        <p14:creationId xmlns:p14="http://schemas.microsoft.com/office/powerpoint/2010/main" val="1882143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CC84EC8-6052-41D4-A2B5-70F3DCC99E2E}" type="slidenum">
              <a:rPr lang="en-GB" altLang="zh-CN" smtClean="0"/>
              <a:pPr eaLnBrk="1" hangingPunct="1"/>
              <a:t>12</a:t>
            </a:fld>
            <a:endParaRPr lang="en-GB" altLang="zh-CN" smtClean="0"/>
          </a:p>
        </p:txBody>
      </p:sp>
    </p:spTree>
    <p:extLst>
      <p:ext uri="{BB962C8B-B14F-4D97-AF65-F5344CB8AC3E}">
        <p14:creationId xmlns:p14="http://schemas.microsoft.com/office/powerpoint/2010/main" val="493940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660CA1D-0B48-44A9-B723-49A584B8C01E}" type="slidenum">
              <a:rPr lang="en-GB" altLang="zh-CN" smtClean="0"/>
              <a:pPr eaLnBrk="1" hangingPunct="1"/>
              <a:t>13</a:t>
            </a:fld>
            <a:endParaRPr lang="en-GB" altLang="zh-CN" smtClean="0"/>
          </a:p>
        </p:txBody>
      </p:sp>
    </p:spTree>
    <p:extLst>
      <p:ext uri="{BB962C8B-B14F-4D97-AF65-F5344CB8AC3E}">
        <p14:creationId xmlns:p14="http://schemas.microsoft.com/office/powerpoint/2010/main" val="2976621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CN">
              <a:ea typeface="宋体" pitchFamily="2" charset="-122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CN">
              <a:ea typeface="宋体" pitchFamily="2" charset="-122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CN">
              <a:ea typeface="宋体" pitchFamily="2" charset="-122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CN">
              <a:ea typeface="宋体" pitchFamily="2" charset="-122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zh-CN">
              <a:ea typeface="宋体" pitchFamily="2" charset="-122"/>
            </a:endParaRPr>
          </a:p>
        </p:txBody>
      </p:sp>
      <p:sp>
        <p:nvSpPr>
          <p:cNvPr id="11" name="Straight Connector 25"/>
          <p:cNvSpPr>
            <a:spLocks noChangeShapeType="1"/>
          </p:cNvSpPr>
          <p:nvPr/>
        </p:nvSpPr>
        <p:spPr bwMode="auto">
          <a:xfrm>
            <a:off x="157163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zh-CN">
              <a:ea typeface="宋体" pitchFamily="2" charset="-122"/>
            </a:endParaRPr>
          </a:p>
        </p:txBody>
      </p:sp>
      <p:sp>
        <p:nvSpPr>
          <p:cNvPr id="13" name="Oval 27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  <a:cs typeface="Arial" charset="0"/>
            </a:endParaRPr>
          </a:p>
        </p:txBody>
      </p:sp>
      <p:sp>
        <p:nvSpPr>
          <p:cNvPr id="14" name="Oval 28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  <a:cs typeface="Arial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Diverse and Proportional Size-l Object Summaries for Keyword Search</a:t>
            </a:r>
            <a:endParaRPr lang="en-GB" altLang="zh-CN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253AF-FB1F-4E2E-A67F-B50627B5F7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70427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Diverse and Proportional Size-l Object Summaries for Keyword Search</a:t>
            </a:r>
            <a:endParaRPr lang="en-GB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68315-3117-4A97-9594-9145DBA505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97517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CN">
              <a:ea typeface="宋体" pitchFamily="2" charset="-122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CN">
              <a:ea typeface="宋体" pitchFamily="2" charset="-122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CN">
              <a:ea typeface="宋体" pitchFamily="2" charset="-122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CN">
              <a:ea typeface="宋体" pitchFamily="2" charset="-122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zh-CN">
              <a:ea typeface="宋体" pitchFamily="2" charset="-122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zh-CN">
              <a:ea typeface="宋体" pitchFamily="2" charset="-122"/>
            </a:endParaRPr>
          </a:p>
        </p:txBody>
      </p:sp>
      <p:sp>
        <p:nvSpPr>
          <p:cNvPr id="10" name="Straight Connector 26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27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  <a:cs typeface="Arial" charset="0"/>
            </a:endParaRPr>
          </a:p>
        </p:txBody>
      </p:sp>
      <p:sp>
        <p:nvSpPr>
          <p:cNvPr id="12" name="Oval 28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  <a:cs typeface="Arial" charset="0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41ECE-E117-47E9-A100-CF9B7AFD70C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Diverse and Proportional Size-l Object Summaries for Keyword Search</a:t>
            </a:r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908984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Diverse and Proportional Size-l Object Summaries for Keyword Search</a:t>
            </a:r>
            <a:endParaRPr lang="en-GB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A87EA-6157-4C80-93F0-729FA7386A1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25461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CN">
              <a:ea typeface="宋体" pitchFamily="2" charset="-122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CN">
              <a:ea typeface="宋体" pitchFamily="2" charset="-122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CN">
              <a:ea typeface="宋体" pitchFamily="2" charset="-122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CN">
              <a:ea typeface="宋体" pitchFamily="2" charset="-122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CN">
              <a:ea typeface="宋体" pitchFamily="2" charset="-122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57163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CN">
              <a:ea typeface="宋体" pitchFamily="2" charset="-122"/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zh-CN">
              <a:ea typeface="宋体" pitchFamily="2" charset="-122"/>
            </a:endParaRPr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zh-CN">
              <a:ea typeface="宋体" pitchFamily="2" charset="-122"/>
            </a:endParaRPr>
          </a:p>
        </p:txBody>
      </p:sp>
      <p:sp>
        <p:nvSpPr>
          <p:cNvPr id="12" name="Straight Connector 28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2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  <a:cs typeface="Arial" charset="0"/>
            </a:endParaRPr>
          </a:p>
        </p:txBody>
      </p:sp>
      <p:sp>
        <p:nvSpPr>
          <p:cNvPr id="14" name="Oval 3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Diverse and Proportional Size-l Object Summaries for Keyword Search</a:t>
            </a:r>
            <a:endParaRPr lang="en-GB" altLang="zh-CN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24EE7-FE67-4F30-A4A3-3F2CD35AB89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75070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4063" y="1576388"/>
            <a:ext cx="7937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64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Diverse and Proportional Size-l Object Summaries for Keyword Search</a:t>
            </a:r>
            <a:endParaRPr lang="en-GB" altLang="zh-CN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EBACE-4707-4006-8002-95D660D4A0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734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CN">
              <a:ea typeface="宋体" pitchFamily="2" charset="-122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CN">
              <a:ea typeface="宋体" pitchFamily="2" charset="-122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CN">
              <a:ea typeface="宋体" pitchFamily="2" charset="-122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CN">
              <a:ea typeface="宋体" pitchFamily="2" charset="-122"/>
            </a:endParaRPr>
          </a:p>
        </p:txBody>
      </p:sp>
      <p:sp>
        <p:nvSpPr>
          <p:cNvPr id="12" name="Rectangle 25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  <a:cs typeface="Arial" charset="0"/>
            </a:endParaRPr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zh-CN">
              <a:ea typeface="宋体" pitchFamily="2" charset="-122"/>
            </a:endParaRPr>
          </a:p>
        </p:txBody>
      </p:sp>
      <p:sp>
        <p:nvSpPr>
          <p:cNvPr id="14" name="Straight Connector 27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zh-CN">
              <a:ea typeface="宋体" pitchFamily="2" charset="-122"/>
            </a:endParaRPr>
          </a:p>
        </p:txBody>
      </p:sp>
      <p:sp>
        <p:nvSpPr>
          <p:cNvPr id="16" name="Oval 2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  <a:cs typeface="Arial" charset="0"/>
            </a:endParaRPr>
          </a:p>
        </p:txBody>
      </p:sp>
      <p:sp>
        <p:nvSpPr>
          <p:cNvPr id="17" name="Oval 3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Diverse and Proportional Size-l Object Summaries for Keyword Search</a:t>
            </a:r>
            <a:endParaRPr lang="en-GB" altLang="zh-CN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EA97A-737E-49D8-950A-3C1BD5C3BBD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0510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Diverse and Proportional Size-l Object Summaries for Keyword Search</a:t>
            </a:r>
            <a:endParaRPr lang="en-GB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0658A-955D-4EFB-B8D4-206A54274F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7622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CN">
              <a:ea typeface="宋体" pitchFamily="2" charset="-122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CN">
              <a:ea typeface="宋体" pitchFamily="2" charset="-122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CN">
              <a:ea typeface="宋体" pitchFamily="2" charset="-122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CN">
              <a:ea typeface="宋体" pitchFamily="2" charset="-122"/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zh-CN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zh-CN">
              <a:ea typeface="宋体" pitchFamily="2" charset="-122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4800" y="6381750"/>
            <a:ext cx="6211888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Diverse and Proportional Size-l Object Summaries for Keyword Search</a:t>
            </a:r>
            <a:endParaRPr lang="en-GB" altLang="zh-CN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283575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36E769F-D287-4049-9F56-BDCBBE50907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284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zh-CN">
              <a:ea typeface="宋体" pitchFamily="2" charset="-122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CN">
              <a:ea typeface="宋体" pitchFamily="2" charset="-122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CN">
              <a:ea typeface="宋体" pitchFamily="2" charset="-122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CN">
              <a:ea typeface="宋体" pitchFamily="2" charset="-122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CN">
              <a:ea typeface="宋体" pitchFamily="2" charset="-122"/>
            </a:endParaRPr>
          </a:p>
        </p:txBody>
      </p:sp>
      <p:sp>
        <p:nvSpPr>
          <p:cNvPr id="10" name="Rectangle 25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  <a:cs typeface="Arial" charset="0"/>
            </a:endParaRP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zh-CN">
              <a:ea typeface="宋体" pitchFamily="2" charset="-122"/>
            </a:endParaRPr>
          </a:p>
        </p:txBody>
      </p:sp>
      <p:sp>
        <p:nvSpPr>
          <p:cNvPr id="12" name="Straight Connector 27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28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  <a:cs typeface="Arial" charset="0"/>
            </a:endParaRPr>
          </a:p>
        </p:txBody>
      </p:sp>
      <p:sp>
        <p:nvSpPr>
          <p:cNvPr id="14" name="Oval 29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  <a:cs typeface="Arial" charset="0"/>
            </a:endParaRPr>
          </a:p>
        </p:txBody>
      </p:sp>
      <p:sp>
        <p:nvSpPr>
          <p:cNvPr id="15" name="Rectangle 30"/>
          <p:cNvSpPr>
            <a:spLocks noChangeArrowheads="1"/>
          </p:cNvSpPr>
          <p:nvPr/>
        </p:nvSpPr>
        <p:spPr bwMode="auto">
          <a:xfrm>
            <a:off x="150813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zh-CN">
              <a:ea typeface="宋体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5443C-6C68-458C-B257-E3654901BEA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3213" y="6410325"/>
            <a:ext cx="33813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Diverse and Proportional Size-l Object Summaries for Keyword Search</a:t>
            </a:r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857034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CN">
              <a:ea typeface="宋体" pitchFamily="2" charset="-122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CN">
              <a:ea typeface="宋体" pitchFamily="2" charset="-122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CN">
              <a:ea typeface="宋体" pitchFamily="2" charset="-122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CN">
              <a:ea typeface="宋体" pitchFamily="2" charset="-122"/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zh-CN">
              <a:ea typeface="宋体" pitchFamily="2" charset="-122"/>
            </a:endParaRPr>
          </a:p>
        </p:txBody>
      </p:sp>
      <p:sp>
        <p:nvSpPr>
          <p:cNvPr id="11" name="Rectangle 26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  <a:cs typeface="Arial" charset="0"/>
            </a:endParaRP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zh-CN">
              <a:ea typeface="宋体" pitchFamily="2" charset="-122"/>
            </a:endParaRPr>
          </a:p>
        </p:txBody>
      </p:sp>
      <p:sp>
        <p:nvSpPr>
          <p:cNvPr id="13" name="Oval 28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  <a:cs typeface="Arial" charset="0"/>
            </a:endParaRPr>
          </a:p>
        </p:txBody>
      </p:sp>
      <p:sp>
        <p:nvSpPr>
          <p:cNvPr id="14" name="Oval 29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  <a:cs typeface="Arial" charset="0"/>
            </a:endParaRPr>
          </a:p>
        </p:txBody>
      </p:sp>
      <p:sp>
        <p:nvSpPr>
          <p:cNvPr id="15" name="Rectangle 30"/>
          <p:cNvSpPr>
            <a:spLocks noChangeArrowheads="1"/>
          </p:cNvSpPr>
          <p:nvPr/>
        </p:nvSpPr>
        <p:spPr bwMode="auto">
          <a:xfrm>
            <a:off x="150813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zh-CN">
              <a:ea typeface="宋体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4D16E-9BDF-4A6D-B6FA-5E4E86D3E2E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9613" y="6405563"/>
            <a:ext cx="30432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3213" y="6410325"/>
            <a:ext cx="3582987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Diverse and Proportional Size-l Object Summaries for Keyword Search</a:t>
            </a:r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06091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CN">
              <a:ea typeface="宋体" pitchFamily="2" charset="-122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CN">
              <a:ea typeface="宋体" pitchFamily="2" charset="-122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CN">
              <a:ea typeface="宋体" pitchFamily="2" charset="-122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CN">
              <a:ea typeface="宋体" pitchFamily="2" charset="-122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0813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zh-CN">
              <a:ea typeface="宋体" pitchFamily="2" charset="-122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64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381750"/>
            <a:ext cx="51308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  <a:latin typeface="Georgia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Diverse and Proportional Size-l Object Summaries for Keyword Search</a:t>
            </a:r>
            <a:endParaRPr lang="en-GB" altLang="zh-CN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zh-CN">
              <a:ea typeface="宋体" pitchFamily="2" charset="-122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  <a:cs typeface="Arial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  <a:cs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7B9899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9CAE3C7D-98AC-4A4F-B3C3-C93FE7DEEE5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3213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3213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6.emf"/><Relationship Id="rId4" Type="http://schemas.openxmlformats.org/officeDocument/2006/relationships/oleObject" Target="../embeddings/oleObject1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8.emf"/><Relationship Id="rId4" Type="http://schemas.openxmlformats.org/officeDocument/2006/relationships/oleObject" Target="../embeddings/oleObject1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47.emf"/><Relationship Id="rId5" Type="http://schemas.openxmlformats.org/officeDocument/2006/relationships/image" Target="../media/image18.e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0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hyperlink" Target="http://upload.wikimedia.org/wikipedia/commons/2/2f/Linkstruct2.svg" TargetMode="External"/><Relationship Id="rId5" Type="http://schemas.openxmlformats.org/officeDocument/2006/relationships/image" Target="../media/image49.emf"/><Relationship Id="rId4" Type="http://schemas.openxmlformats.org/officeDocument/2006/relationships/oleObject" Target="../embeddings/oleObject2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47.emf"/><Relationship Id="rId4" Type="http://schemas.openxmlformats.org/officeDocument/2006/relationships/oleObject" Target="../embeddings/oleObject24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56.emf"/><Relationship Id="rId18" Type="http://schemas.openxmlformats.org/officeDocument/2006/relationships/oleObject" Target="../embeddings/oleObject32.bin"/><Relationship Id="rId3" Type="http://schemas.openxmlformats.org/officeDocument/2006/relationships/notesSlide" Target="../notesSlides/notesSlide42.xml"/><Relationship Id="rId21" Type="http://schemas.openxmlformats.org/officeDocument/2006/relationships/image" Target="../media/image60.emf"/><Relationship Id="rId7" Type="http://schemas.openxmlformats.org/officeDocument/2006/relationships/image" Target="../media/image53.emf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58.emf"/><Relationship Id="rId25" Type="http://schemas.openxmlformats.org/officeDocument/2006/relationships/image" Target="../media/image62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1.bin"/><Relationship Id="rId20" Type="http://schemas.openxmlformats.org/officeDocument/2006/relationships/oleObject" Target="../embeddings/oleObject33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55.emf"/><Relationship Id="rId24" Type="http://schemas.openxmlformats.org/officeDocument/2006/relationships/oleObject" Target="../embeddings/oleObject35.bin"/><Relationship Id="rId5" Type="http://schemas.openxmlformats.org/officeDocument/2006/relationships/image" Target="../media/image64.emf"/><Relationship Id="rId15" Type="http://schemas.openxmlformats.org/officeDocument/2006/relationships/image" Target="../media/image57.emf"/><Relationship Id="rId23" Type="http://schemas.openxmlformats.org/officeDocument/2006/relationships/image" Target="../media/image61.emf"/><Relationship Id="rId10" Type="http://schemas.openxmlformats.org/officeDocument/2006/relationships/oleObject" Target="../embeddings/oleObject28.bin"/><Relationship Id="rId19" Type="http://schemas.openxmlformats.org/officeDocument/2006/relationships/image" Target="../media/image59.emf"/><Relationship Id="rId4" Type="http://schemas.openxmlformats.org/officeDocument/2006/relationships/image" Target="../media/image63.png"/><Relationship Id="rId9" Type="http://schemas.openxmlformats.org/officeDocument/2006/relationships/image" Target="../media/image54.emf"/><Relationship Id="rId14" Type="http://schemas.openxmlformats.org/officeDocument/2006/relationships/oleObject" Target="../embeddings/oleObject30.bin"/><Relationship Id="rId22" Type="http://schemas.openxmlformats.org/officeDocument/2006/relationships/oleObject" Target="../embeddings/oleObject34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2781300"/>
            <a:ext cx="7056437" cy="36337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CN" sz="1500" cap="none" dirty="0" smtClean="0">
                <a:solidFill>
                  <a:srgbClr val="A9432B"/>
                </a:solidFill>
                <a:ea typeface="宋体" pitchFamily="2" charset="-122"/>
              </a:rPr>
              <a:t>GEORGIOS J. FAKAS</a:t>
            </a:r>
          </a:p>
          <a:p>
            <a:pPr>
              <a:lnSpc>
                <a:spcPct val="90000"/>
              </a:lnSpc>
              <a:defRPr/>
            </a:pPr>
            <a:r>
              <a:rPr lang="en-US" altLang="zh-CN" sz="1500" cap="none" dirty="0" smtClean="0">
                <a:ea typeface="宋体" pitchFamily="2" charset="-122"/>
              </a:rPr>
              <a:t>Department of Computer Science and Engineering</a:t>
            </a:r>
          </a:p>
          <a:p>
            <a:pPr>
              <a:lnSpc>
                <a:spcPct val="90000"/>
              </a:lnSpc>
              <a:defRPr/>
            </a:pPr>
            <a:r>
              <a:rPr lang="en-US" altLang="zh-CN" sz="1500" cap="none" dirty="0" smtClean="0">
                <a:ea typeface="宋体" pitchFamily="2" charset="-122"/>
              </a:rPr>
              <a:t>Hong Kong University of Science and Technology</a:t>
            </a:r>
          </a:p>
          <a:p>
            <a:pPr>
              <a:lnSpc>
                <a:spcPct val="90000"/>
              </a:lnSpc>
              <a:defRPr/>
            </a:pPr>
            <a:r>
              <a:rPr lang="en-US" altLang="zh-CN" sz="1500" cap="none" dirty="0" smtClean="0">
                <a:ea typeface="宋体" pitchFamily="2" charset="-122"/>
              </a:rPr>
              <a:t>Hong Kong</a:t>
            </a:r>
          </a:p>
          <a:p>
            <a:pPr>
              <a:lnSpc>
                <a:spcPct val="90000"/>
              </a:lnSpc>
              <a:defRPr/>
            </a:pPr>
            <a:r>
              <a:rPr lang="en-US" altLang="zh-CN" sz="1500" cap="none" dirty="0" smtClean="0">
                <a:ea typeface="宋体" pitchFamily="2" charset="-122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US" altLang="zh-CN" sz="1500" cap="none" dirty="0" smtClean="0">
                <a:solidFill>
                  <a:srgbClr val="A9432B"/>
                </a:solidFill>
              </a:rPr>
              <a:t>ZHI CAI</a:t>
            </a:r>
          </a:p>
          <a:p>
            <a:pPr>
              <a:lnSpc>
                <a:spcPct val="90000"/>
              </a:lnSpc>
              <a:defRPr/>
            </a:pPr>
            <a:r>
              <a:rPr lang="en-US" altLang="zh-CN" sz="1500" cap="none" dirty="0" smtClean="0"/>
              <a:t>College of Computer Science</a:t>
            </a:r>
          </a:p>
          <a:p>
            <a:pPr>
              <a:lnSpc>
                <a:spcPct val="90000"/>
              </a:lnSpc>
              <a:defRPr/>
            </a:pPr>
            <a:r>
              <a:rPr lang="en-US" altLang="zh-CN" sz="1500" cap="none" dirty="0" smtClean="0"/>
              <a:t>Beijing University of Technology</a:t>
            </a:r>
          </a:p>
          <a:p>
            <a:pPr>
              <a:lnSpc>
                <a:spcPct val="90000"/>
              </a:lnSpc>
              <a:defRPr/>
            </a:pPr>
            <a:r>
              <a:rPr lang="en-US" altLang="zh-CN" sz="1500" cap="none" dirty="0" smtClean="0"/>
              <a:t>Beijing, China</a:t>
            </a:r>
          </a:p>
          <a:p>
            <a:pPr>
              <a:lnSpc>
                <a:spcPct val="90000"/>
              </a:lnSpc>
              <a:defRPr/>
            </a:pPr>
            <a:endParaRPr lang="en-US" altLang="zh-CN" sz="1500" cap="none" dirty="0" smtClean="0"/>
          </a:p>
          <a:p>
            <a:pPr>
              <a:lnSpc>
                <a:spcPct val="90000"/>
              </a:lnSpc>
              <a:defRPr/>
            </a:pPr>
            <a:r>
              <a:rPr lang="en-US" altLang="zh-CN" sz="1500" cap="none" dirty="0" smtClean="0">
                <a:solidFill>
                  <a:srgbClr val="A9432B"/>
                </a:solidFill>
              </a:rPr>
              <a:t>NIKOS MAMOULIS</a:t>
            </a:r>
          </a:p>
          <a:p>
            <a:pPr>
              <a:lnSpc>
                <a:spcPct val="90000"/>
              </a:lnSpc>
              <a:defRPr/>
            </a:pPr>
            <a:r>
              <a:rPr lang="en-US" altLang="zh-CN" sz="1500" cap="none" dirty="0" smtClean="0"/>
              <a:t>Department of Computer Science</a:t>
            </a:r>
          </a:p>
          <a:p>
            <a:pPr>
              <a:lnSpc>
                <a:spcPct val="90000"/>
              </a:lnSpc>
              <a:defRPr/>
            </a:pPr>
            <a:r>
              <a:rPr lang="en-US" altLang="zh-CN" sz="1500" cap="none" dirty="0" smtClean="0"/>
              <a:t>The University of Hong Kong</a:t>
            </a:r>
          </a:p>
          <a:p>
            <a:pPr>
              <a:lnSpc>
                <a:spcPct val="90000"/>
              </a:lnSpc>
              <a:defRPr/>
            </a:pPr>
            <a:r>
              <a:rPr lang="en-US" altLang="zh-CN" sz="1500" cap="none" dirty="0" smtClean="0"/>
              <a:t>Hong Kong </a:t>
            </a:r>
          </a:p>
          <a:p>
            <a:pPr>
              <a:lnSpc>
                <a:spcPct val="90000"/>
              </a:lnSpc>
              <a:defRPr/>
            </a:pPr>
            <a:endParaRPr lang="en-US" altLang="zh-CN" sz="1500" cap="none" dirty="0" smtClean="0"/>
          </a:p>
          <a:p>
            <a:pPr>
              <a:lnSpc>
                <a:spcPct val="90000"/>
              </a:lnSpc>
              <a:defRPr/>
            </a:pPr>
            <a:endParaRPr lang="en-US" altLang="zh-CN" sz="1500" cap="none" dirty="0" smtClean="0">
              <a:ea typeface="宋体" pitchFamily="2" charset="-122"/>
            </a:endParaRPr>
          </a:p>
          <a:p>
            <a:pPr>
              <a:lnSpc>
                <a:spcPct val="90000"/>
              </a:lnSpc>
              <a:defRPr/>
            </a:pPr>
            <a:endParaRPr lang="en-US" altLang="zh-CN" sz="1500" b="0" cap="none" dirty="0" smtClean="0">
              <a:ea typeface="宋体" pitchFamily="2" charset="-122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524272"/>
            <a:ext cx="8497888" cy="1752600"/>
          </a:xfrm>
        </p:spPr>
        <p:txBody>
          <a:bodyPr/>
          <a:lstStyle/>
          <a:p>
            <a:pPr eaLnBrk="1" hangingPunct="1"/>
            <a:r>
              <a:rPr lang="en-GB" altLang="zh-CN" sz="3400" b="1" i="1" dirty="0" smtClean="0">
                <a:solidFill>
                  <a:srgbClr val="7B9899"/>
                </a:solidFill>
                <a:ea typeface="宋体" pitchFamily="2" charset="-122"/>
              </a:rPr>
              <a:t>Diverse and Proportional Size-l Object Summaries for</a:t>
            </a:r>
            <a:br>
              <a:rPr lang="en-GB" altLang="zh-CN" sz="3400" b="1" i="1" dirty="0" smtClean="0">
                <a:solidFill>
                  <a:srgbClr val="7B9899"/>
                </a:solidFill>
                <a:ea typeface="宋体" pitchFamily="2" charset="-122"/>
              </a:rPr>
            </a:br>
            <a:r>
              <a:rPr lang="en-GB" altLang="zh-CN" sz="3400" b="1" i="1" dirty="0" smtClean="0">
                <a:solidFill>
                  <a:srgbClr val="7B9899"/>
                </a:solidFill>
                <a:ea typeface="宋体" pitchFamily="2" charset="-122"/>
              </a:rPr>
              <a:t>Keyword Search</a:t>
            </a:r>
            <a:br>
              <a:rPr lang="en-GB" altLang="zh-CN" sz="3400" b="1" i="1" dirty="0" smtClean="0">
                <a:solidFill>
                  <a:srgbClr val="7B9899"/>
                </a:solidFill>
                <a:ea typeface="宋体" pitchFamily="2" charset="-122"/>
              </a:rPr>
            </a:br>
            <a:r>
              <a:rPr lang="en-GB" altLang="zh-CN" sz="3400" b="1" i="1" dirty="0" smtClean="0">
                <a:ea typeface="宋体" pitchFamily="2" charset="-122"/>
              </a:rPr>
              <a:t>SIGMOD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8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957E441-B3C8-4F42-88FD-C82E6A9FEDD6}" type="slidenum">
              <a:rPr lang="en-US" altLang="zh-CN" smtClean="0">
                <a:solidFill>
                  <a:srgbClr val="FFFFFF"/>
                </a:solidFill>
              </a:rPr>
              <a:pPr eaLnBrk="1" hangingPunct="1"/>
              <a:t>10</a:t>
            </a:fld>
            <a:endParaRPr lang="en-US" altLang="zh-CN" smtClean="0">
              <a:solidFill>
                <a:srgbClr val="FFFFFF"/>
              </a:solidFill>
            </a:endParaRPr>
          </a:p>
        </p:txBody>
      </p:sp>
      <p:pic>
        <p:nvPicPr>
          <p:cNvPr id="1945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2111375"/>
            <a:ext cx="3240087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4581525"/>
            <a:ext cx="328295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127250"/>
            <a:ext cx="41719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067175" y="2133600"/>
            <a:ext cx="0" cy="41751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3" name="Text Box 4"/>
          <p:cNvSpPr txBox="1">
            <a:spLocks noChangeArrowheads="1"/>
          </p:cNvSpPr>
          <p:nvPr/>
        </p:nvSpPr>
        <p:spPr bwMode="auto">
          <a:xfrm>
            <a:off x="179388" y="1196975"/>
            <a:ext cx="46085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zh-CN">
                <a:latin typeface="Georgia" pitchFamily="18" charset="0"/>
                <a:ea typeface="宋体" pitchFamily="2" charset="-122"/>
              </a:rPr>
              <a:t>Query Search: </a:t>
            </a:r>
            <a:r>
              <a:rPr lang="en-GB" altLang="zh-CN" b="1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Faloutsos</a:t>
            </a:r>
          </a:p>
          <a:p>
            <a:pPr eaLnBrk="1" hangingPunct="1"/>
            <a:r>
              <a:rPr lang="en-GB" altLang="zh-CN">
                <a:latin typeface="Georgia" pitchFamily="18" charset="0"/>
                <a:ea typeface="宋体" pitchFamily="2" charset="-122"/>
              </a:rPr>
              <a:t>Web Search Result:</a:t>
            </a:r>
            <a:r>
              <a:rPr lang="en-GB" altLang="zh-CN">
                <a:solidFill>
                  <a:srgbClr val="C00000"/>
                </a:solidFill>
                <a:latin typeface="Georgia" pitchFamily="18" charset="0"/>
                <a:ea typeface="宋体" pitchFamily="2" charset="-122"/>
              </a:rPr>
              <a:t>  </a:t>
            </a:r>
            <a:r>
              <a:rPr lang="en-GB" altLang="zh-CN">
                <a:solidFill>
                  <a:schemeClr val="accent1"/>
                </a:solidFill>
                <a:latin typeface="Georgia" pitchFamily="18" charset="0"/>
                <a:ea typeface="宋体" pitchFamily="2" charset="-122"/>
              </a:rPr>
              <a:t>ranked set of links </a:t>
            </a:r>
          </a:p>
          <a:p>
            <a:pPr eaLnBrk="1" hangingPunct="1"/>
            <a:r>
              <a:rPr lang="en-GB" altLang="zh-CN">
                <a:solidFill>
                  <a:schemeClr val="accent1"/>
                </a:solidFill>
                <a:latin typeface="Georgia" pitchFamily="18" charset="0"/>
                <a:ea typeface="宋体" pitchFamily="2" charset="-122"/>
              </a:rPr>
              <a:t>and snippets</a:t>
            </a:r>
          </a:p>
        </p:txBody>
      </p:sp>
      <p:sp>
        <p:nvSpPr>
          <p:cNvPr id="19464" name="Text Box 4"/>
          <p:cNvSpPr txBox="1">
            <a:spLocks noChangeArrowheads="1"/>
          </p:cNvSpPr>
          <p:nvPr/>
        </p:nvSpPr>
        <p:spPr bwMode="auto">
          <a:xfrm>
            <a:off x="4211638" y="1138238"/>
            <a:ext cx="46085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zh-CN">
                <a:latin typeface="Georgia" pitchFamily="18" charset="0"/>
                <a:ea typeface="宋体" pitchFamily="2" charset="-122"/>
              </a:rPr>
              <a:t>Query Search: </a:t>
            </a:r>
            <a:r>
              <a:rPr lang="en-GB" altLang="zh-CN" b="1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Faloutsos</a:t>
            </a:r>
          </a:p>
          <a:p>
            <a:pPr eaLnBrk="1" hangingPunct="1"/>
            <a:r>
              <a:rPr lang="en-GB" altLang="zh-CN">
                <a:latin typeface="Georgia" pitchFamily="18" charset="0"/>
                <a:ea typeface="宋体" pitchFamily="2" charset="-122"/>
              </a:rPr>
              <a:t>OS Result:</a:t>
            </a:r>
            <a:r>
              <a:rPr lang="en-GB" altLang="zh-CN">
                <a:solidFill>
                  <a:srgbClr val="C00000"/>
                </a:solidFill>
                <a:latin typeface="Georgia" pitchFamily="18" charset="0"/>
                <a:ea typeface="宋体" pitchFamily="2" charset="-122"/>
              </a:rPr>
              <a:t> </a:t>
            </a:r>
            <a:r>
              <a:rPr lang="en-GB" altLang="zh-CN">
                <a:solidFill>
                  <a:schemeClr val="accent1"/>
                </a:solidFill>
                <a:latin typeface="Georgia" pitchFamily="18" charset="0"/>
                <a:ea typeface="宋体" pitchFamily="2" charset="-122"/>
              </a:rPr>
              <a:t>set of OSs and size-</a:t>
            </a:r>
            <a:r>
              <a:rPr lang="en-GB" altLang="zh-CN" i="1">
                <a:solidFill>
                  <a:schemeClr val="accent1"/>
                </a:solidFill>
                <a:latin typeface="Georgia" pitchFamily="18" charset="0"/>
                <a:ea typeface="宋体" pitchFamily="2" charset="-122"/>
              </a:rPr>
              <a:t>l</a:t>
            </a:r>
            <a:r>
              <a:rPr lang="en-GB" altLang="zh-CN">
                <a:solidFill>
                  <a:schemeClr val="accent1"/>
                </a:solidFill>
                <a:latin typeface="Georgia" pitchFamily="18" charset="0"/>
                <a:ea typeface="宋体" pitchFamily="2" charset="-122"/>
              </a:rPr>
              <a:t> OSs.</a:t>
            </a:r>
          </a:p>
        </p:txBody>
      </p:sp>
      <p:sp>
        <p:nvSpPr>
          <p:cNvPr id="19465" name="Rectangle 2"/>
          <p:cNvSpPr txBox="1">
            <a:spLocks noChangeArrowheads="1"/>
          </p:cNvSpPr>
          <p:nvPr/>
        </p:nvSpPr>
        <p:spPr bwMode="auto">
          <a:xfrm>
            <a:off x="252413" y="511175"/>
            <a:ext cx="85344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zh-CN" sz="3300" b="1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1.1 Object Summaries</a:t>
            </a:r>
            <a:r>
              <a:rPr lang="en-GB" altLang="zh-CN" sz="2900" b="1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 </a:t>
            </a:r>
            <a:br>
              <a:rPr lang="en-GB" altLang="zh-CN" sz="2900" b="1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</a:br>
            <a:endParaRPr lang="en-GB" altLang="zh-CN" sz="2900" i="1">
              <a:solidFill>
                <a:schemeClr val="accent1"/>
              </a:solidFill>
              <a:latin typeface="Georgia" pitchFamily="18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8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F0198C5-F00A-4EA5-84DF-60B16C0CC746}" type="slidenum">
              <a:rPr lang="en-US" altLang="zh-CN" smtClean="0">
                <a:solidFill>
                  <a:srgbClr val="FFFFFF"/>
                </a:solidFill>
              </a:rPr>
              <a:pPr eaLnBrk="1" hangingPunct="1"/>
              <a:t>11</a:t>
            </a:fld>
            <a:endParaRPr lang="en-US" altLang="zh-CN" smtClean="0">
              <a:solidFill>
                <a:srgbClr val="FFFFFF"/>
              </a:solidFill>
            </a:endParaRPr>
          </a:p>
        </p:txBody>
      </p:sp>
      <p:pic>
        <p:nvPicPr>
          <p:cNvPr id="2048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2111375"/>
            <a:ext cx="3240087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4581525"/>
            <a:ext cx="328295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127250"/>
            <a:ext cx="41719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437063"/>
            <a:ext cx="41814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067175" y="2133600"/>
            <a:ext cx="0" cy="41751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8" name="Text Box 4"/>
          <p:cNvSpPr txBox="1">
            <a:spLocks noChangeArrowheads="1"/>
          </p:cNvSpPr>
          <p:nvPr/>
        </p:nvSpPr>
        <p:spPr bwMode="auto">
          <a:xfrm>
            <a:off x="179388" y="1196975"/>
            <a:ext cx="46085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zh-CN">
                <a:latin typeface="Georgia" pitchFamily="18" charset="0"/>
                <a:ea typeface="宋体" pitchFamily="2" charset="-122"/>
              </a:rPr>
              <a:t>Query Search: </a:t>
            </a:r>
            <a:r>
              <a:rPr lang="en-GB" altLang="zh-CN" b="1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Faloutsos</a:t>
            </a:r>
          </a:p>
          <a:p>
            <a:pPr eaLnBrk="1" hangingPunct="1"/>
            <a:r>
              <a:rPr lang="en-GB" altLang="zh-CN">
                <a:latin typeface="Georgia" pitchFamily="18" charset="0"/>
                <a:ea typeface="宋体" pitchFamily="2" charset="-122"/>
              </a:rPr>
              <a:t>Web Search Result:</a:t>
            </a:r>
            <a:r>
              <a:rPr lang="en-GB" altLang="zh-CN">
                <a:solidFill>
                  <a:srgbClr val="C00000"/>
                </a:solidFill>
                <a:latin typeface="Georgia" pitchFamily="18" charset="0"/>
                <a:ea typeface="宋体" pitchFamily="2" charset="-122"/>
              </a:rPr>
              <a:t>  </a:t>
            </a:r>
            <a:r>
              <a:rPr lang="en-GB" altLang="zh-CN">
                <a:solidFill>
                  <a:schemeClr val="accent1"/>
                </a:solidFill>
                <a:latin typeface="Georgia" pitchFamily="18" charset="0"/>
                <a:ea typeface="宋体" pitchFamily="2" charset="-122"/>
              </a:rPr>
              <a:t>ranked set of links </a:t>
            </a:r>
          </a:p>
          <a:p>
            <a:pPr eaLnBrk="1" hangingPunct="1"/>
            <a:r>
              <a:rPr lang="en-GB" altLang="zh-CN">
                <a:solidFill>
                  <a:schemeClr val="accent1"/>
                </a:solidFill>
                <a:latin typeface="Georgia" pitchFamily="18" charset="0"/>
                <a:ea typeface="宋体" pitchFamily="2" charset="-122"/>
              </a:rPr>
              <a:t>and snippets</a:t>
            </a:r>
          </a:p>
        </p:txBody>
      </p:sp>
      <p:sp>
        <p:nvSpPr>
          <p:cNvPr id="20489" name="Text Box 4"/>
          <p:cNvSpPr txBox="1">
            <a:spLocks noChangeArrowheads="1"/>
          </p:cNvSpPr>
          <p:nvPr/>
        </p:nvSpPr>
        <p:spPr bwMode="auto">
          <a:xfrm>
            <a:off x="4211638" y="1138238"/>
            <a:ext cx="46085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zh-CN">
                <a:latin typeface="Georgia" pitchFamily="18" charset="0"/>
                <a:ea typeface="宋体" pitchFamily="2" charset="-122"/>
              </a:rPr>
              <a:t>Query Search: </a:t>
            </a:r>
            <a:r>
              <a:rPr lang="en-GB" altLang="zh-CN" b="1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Faloutsos</a:t>
            </a:r>
          </a:p>
          <a:p>
            <a:pPr eaLnBrk="1" hangingPunct="1"/>
            <a:r>
              <a:rPr lang="en-GB" altLang="zh-CN">
                <a:latin typeface="Georgia" pitchFamily="18" charset="0"/>
                <a:ea typeface="宋体" pitchFamily="2" charset="-122"/>
              </a:rPr>
              <a:t>OS Result:</a:t>
            </a:r>
            <a:r>
              <a:rPr lang="en-GB" altLang="zh-CN">
                <a:solidFill>
                  <a:srgbClr val="C00000"/>
                </a:solidFill>
                <a:latin typeface="Georgia" pitchFamily="18" charset="0"/>
                <a:ea typeface="宋体" pitchFamily="2" charset="-122"/>
              </a:rPr>
              <a:t> </a:t>
            </a:r>
            <a:r>
              <a:rPr lang="en-GB" altLang="zh-CN">
                <a:solidFill>
                  <a:schemeClr val="accent1"/>
                </a:solidFill>
                <a:latin typeface="Georgia" pitchFamily="18" charset="0"/>
                <a:ea typeface="宋体" pitchFamily="2" charset="-122"/>
              </a:rPr>
              <a:t>set of OSs and size-</a:t>
            </a:r>
            <a:r>
              <a:rPr lang="en-GB" altLang="zh-CN" i="1">
                <a:solidFill>
                  <a:schemeClr val="accent1"/>
                </a:solidFill>
                <a:latin typeface="Georgia" pitchFamily="18" charset="0"/>
                <a:ea typeface="宋体" pitchFamily="2" charset="-122"/>
              </a:rPr>
              <a:t>l</a:t>
            </a:r>
            <a:r>
              <a:rPr lang="en-GB" altLang="zh-CN">
                <a:solidFill>
                  <a:schemeClr val="accent1"/>
                </a:solidFill>
                <a:latin typeface="Georgia" pitchFamily="18" charset="0"/>
                <a:ea typeface="宋体" pitchFamily="2" charset="-122"/>
              </a:rPr>
              <a:t> OSs.</a:t>
            </a:r>
          </a:p>
        </p:txBody>
      </p:sp>
      <p:grpSp>
        <p:nvGrpSpPr>
          <p:cNvPr id="2" name="组合 59"/>
          <p:cNvGrpSpPr>
            <a:grpSpLocks/>
          </p:cNvGrpSpPr>
          <p:nvPr/>
        </p:nvGrpSpPr>
        <p:grpSpPr bwMode="auto">
          <a:xfrm>
            <a:off x="1331913" y="4508500"/>
            <a:ext cx="3530600" cy="2012950"/>
            <a:chOff x="393760" y="1643050"/>
            <a:chExt cx="3463860" cy="2215372"/>
          </a:xfrm>
        </p:grpSpPr>
        <p:pic>
          <p:nvPicPr>
            <p:cNvPr id="2049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60" y="1643050"/>
              <a:ext cx="2946313" cy="2195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" name="直接连接符 11"/>
            <p:cNvCxnSpPr/>
            <p:nvPr/>
          </p:nvCxnSpPr>
          <p:spPr>
            <a:xfrm>
              <a:off x="428025" y="1662269"/>
              <a:ext cx="2929640" cy="17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3"/>
            <p:cNvCxnSpPr/>
            <p:nvPr/>
          </p:nvCxnSpPr>
          <p:spPr>
            <a:xfrm rot="5400000">
              <a:off x="2678123" y="3178880"/>
              <a:ext cx="1357526" cy="155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5"/>
            <p:cNvCxnSpPr/>
            <p:nvPr/>
          </p:nvCxnSpPr>
          <p:spPr>
            <a:xfrm rot="10800000">
              <a:off x="428025" y="3839204"/>
              <a:ext cx="2929640" cy="17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7"/>
            <p:cNvCxnSpPr/>
            <p:nvPr/>
          </p:nvCxnSpPr>
          <p:spPr>
            <a:xfrm rot="5400000">
              <a:off x="-678882" y="2749957"/>
              <a:ext cx="2215372" cy="155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20"/>
            <p:cNvCxnSpPr/>
            <p:nvPr/>
          </p:nvCxnSpPr>
          <p:spPr>
            <a:xfrm rot="5400000">
              <a:off x="3106172" y="1892986"/>
              <a:ext cx="501429" cy="155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2"/>
            <p:cNvCxnSpPr/>
            <p:nvPr/>
          </p:nvCxnSpPr>
          <p:spPr>
            <a:xfrm flipV="1">
              <a:off x="3357665" y="1779327"/>
              <a:ext cx="499955" cy="3581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4"/>
            <p:cNvCxnSpPr/>
            <p:nvPr/>
          </p:nvCxnSpPr>
          <p:spPr>
            <a:xfrm rot="5400000" flipH="1" flipV="1">
              <a:off x="3250352" y="1898870"/>
              <a:ext cx="714579" cy="49995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91" name="Rectangle 2"/>
          <p:cNvSpPr txBox="1">
            <a:spLocks noChangeArrowheads="1"/>
          </p:cNvSpPr>
          <p:nvPr/>
        </p:nvSpPr>
        <p:spPr bwMode="auto">
          <a:xfrm>
            <a:off x="252413" y="511175"/>
            <a:ext cx="85344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zh-CN" sz="3300" b="1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1.1 Object Summaries</a:t>
            </a:r>
            <a:r>
              <a:rPr lang="en-GB" altLang="zh-CN" sz="2900" b="1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 </a:t>
            </a:r>
            <a:br>
              <a:rPr lang="en-GB" altLang="zh-CN" sz="2900" b="1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</a:br>
            <a:endParaRPr lang="en-GB" altLang="zh-CN" sz="2900" i="1">
              <a:solidFill>
                <a:schemeClr val="accent1"/>
              </a:solidFill>
              <a:latin typeface="Georgia" pitchFamily="18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内容占位符 2"/>
          <p:cNvSpPr>
            <a:spLocks noGrp="1"/>
          </p:cNvSpPr>
          <p:nvPr>
            <p:ph idx="4294967295"/>
          </p:nvPr>
        </p:nvSpPr>
        <p:spPr>
          <a:xfrm>
            <a:off x="446088" y="1412875"/>
            <a:ext cx="8229600" cy="4945063"/>
          </a:xfrm>
        </p:spPr>
        <p:txBody>
          <a:bodyPr/>
          <a:lstStyle/>
          <a:p>
            <a:pPr marL="514350" indent="-514350">
              <a:lnSpc>
                <a:spcPct val="110000"/>
              </a:lnSpc>
              <a:buFont typeface="Wingdings 2" pitchFamily="18" charset="2"/>
              <a:buNone/>
            </a:pPr>
            <a:r>
              <a:rPr lang="en-US" altLang="zh-CN" sz="4000" b="1" dirty="0" smtClean="0">
                <a:solidFill>
                  <a:schemeClr val="accent1"/>
                </a:solidFill>
                <a:ea typeface="宋体" pitchFamily="2" charset="-122"/>
              </a:rPr>
              <a:t>1. Motivation</a:t>
            </a:r>
          </a:p>
          <a:p>
            <a:pPr marL="514350" indent="-514350">
              <a:lnSpc>
                <a:spcPct val="110000"/>
              </a:lnSpc>
              <a:buFont typeface="Wingdings 2" pitchFamily="18" charset="2"/>
              <a:buNone/>
            </a:pPr>
            <a:r>
              <a:rPr lang="en-US" altLang="zh-CN" sz="4000" b="1" dirty="0" smtClean="0">
                <a:solidFill>
                  <a:srgbClr val="998700"/>
                </a:solidFill>
                <a:ea typeface="宋体" pitchFamily="2" charset="-122"/>
              </a:rPr>
              <a:t>2. Background &amp; Related work</a:t>
            </a:r>
          </a:p>
          <a:p>
            <a:pPr marL="514350" indent="-514350">
              <a:lnSpc>
                <a:spcPct val="110000"/>
              </a:lnSpc>
              <a:buNone/>
            </a:pPr>
            <a:r>
              <a:rPr lang="en-US" altLang="zh-CN" sz="4000" b="1" dirty="0" smtClean="0">
                <a:solidFill>
                  <a:srgbClr val="546D7A"/>
                </a:solidFill>
                <a:ea typeface="宋体" pitchFamily="2" charset="-122"/>
              </a:rPr>
              <a:t>3. </a:t>
            </a:r>
            <a:r>
              <a:rPr lang="en-US" altLang="zh-CN" sz="4000" b="1" dirty="0">
                <a:solidFill>
                  <a:srgbClr val="546D7A"/>
                </a:solidFill>
                <a:ea typeface="宋体" pitchFamily="2" charset="-122"/>
              </a:rPr>
              <a:t>D</a:t>
            </a:r>
            <a:r>
              <a:rPr lang="en-US" altLang="zh-CN" sz="4000" b="1" dirty="0">
                <a:solidFill>
                  <a:srgbClr val="546D7A"/>
                </a:solidFill>
              </a:rPr>
              <a:t>iverse &amp; </a:t>
            </a:r>
            <a:r>
              <a:rPr lang="en-US" altLang="zh-CN" sz="3800" b="1" dirty="0">
                <a:solidFill>
                  <a:srgbClr val="546D7A"/>
                </a:solidFill>
              </a:rPr>
              <a:t>Proportional Size-</a:t>
            </a:r>
            <a:r>
              <a:rPr lang="en-US" altLang="zh-CN" sz="3800" b="1" i="1" dirty="0">
                <a:solidFill>
                  <a:srgbClr val="546D7A"/>
                </a:solidFill>
              </a:rPr>
              <a:t>l</a:t>
            </a:r>
            <a:endParaRPr lang="en-US" altLang="zh-CN" sz="3800" b="1" dirty="0" smtClean="0">
              <a:solidFill>
                <a:srgbClr val="546D7A"/>
              </a:solidFill>
              <a:ea typeface="宋体" pitchFamily="2" charset="-122"/>
            </a:endParaRPr>
          </a:p>
          <a:p>
            <a:pPr marL="514350" indent="-514350">
              <a:lnSpc>
                <a:spcPct val="110000"/>
              </a:lnSpc>
              <a:buFont typeface="Wingdings 2" pitchFamily="18" charset="2"/>
              <a:buNone/>
            </a:pPr>
            <a:r>
              <a:rPr lang="en-US" altLang="zh-CN" sz="4000" b="1" dirty="0" smtClean="0">
                <a:solidFill>
                  <a:srgbClr val="546D7A"/>
                </a:solidFill>
                <a:ea typeface="宋体" pitchFamily="2" charset="-122"/>
              </a:rPr>
              <a:t>4. Size-</a:t>
            </a:r>
            <a:r>
              <a:rPr lang="en-US" altLang="zh-CN" sz="4000" b="1" i="1" dirty="0" smtClean="0">
                <a:solidFill>
                  <a:srgbClr val="546D7A"/>
                </a:solidFill>
                <a:ea typeface="宋体" pitchFamily="2" charset="-122"/>
              </a:rPr>
              <a:t>l</a:t>
            </a:r>
            <a:r>
              <a:rPr lang="en-US" altLang="zh-CN" sz="4000" b="1" dirty="0" smtClean="0">
                <a:solidFill>
                  <a:srgbClr val="546D7A"/>
                </a:solidFill>
                <a:ea typeface="宋体" pitchFamily="2" charset="-122"/>
              </a:rPr>
              <a:t> &amp; Prelim-</a:t>
            </a:r>
            <a:r>
              <a:rPr lang="en-US" altLang="zh-CN" sz="4000" b="1" i="1" dirty="0" smtClean="0">
                <a:solidFill>
                  <a:srgbClr val="546D7A"/>
                </a:solidFill>
                <a:ea typeface="宋体" pitchFamily="2" charset="-122"/>
              </a:rPr>
              <a:t>l</a:t>
            </a:r>
            <a:r>
              <a:rPr lang="en-US" altLang="zh-CN" sz="4000" b="1" dirty="0" smtClean="0">
                <a:solidFill>
                  <a:srgbClr val="546D7A"/>
                </a:solidFill>
                <a:ea typeface="宋体" pitchFamily="2" charset="-122"/>
              </a:rPr>
              <a:t> OSs </a:t>
            </a:r>
          </a:p>
          <a:p>
            <a:pPr marL="514350" indent="-514350">
              <a:lnSpc>
                <a:spcPct val="110000"/>
              </a:lnSpc>
              <a:spcBef>
                <a:spcPts val="525"/>
              </a:spcBef>
              <a:buFont typeface="Wingdings 2" pitchFamily="18" charset="2"/>
              <a:buNone/>
            </a:pPr>
            <a:r>
              <a:rPr lang="en-US" altLang="zh-CN" sz="4000" b="1" dirty="0" smtClean="0">
                <a:solidFill>
                  <a:srgbClr val="546D7A"/>
                </a:solidFill>
                <a:ea typeface="宋体" pitchFamily="2" charset="-122"/>
              </a:rPr>
              <a:t>5. Evaluation Results</a:t>
            </a:r>
          </a:p>
          <a:p>
            <a:pPr marL="514350" indent="-514350">
              <a:lnSpc>
                <a:spcPct val="110000"/>
              </a:lnSpc>
              <a:spcBef>
                <a:spcPts val="525"/>
              </a:spcBef>
              <a:buFont typeface="Wingdings 2" pitchFamily="18" charset="2"/>
              <a:buNone/>
            </a:pPr>
            <a:r>
              <a:rPr lang="en-US" altLang="zh-CN" sz="4000" b="1" dirty="0" smtClean="0">
                <a:solidFill>
                  <a:srgbClr val="546D7A"/>
                </a:solidFill>
                <a:ea typeface="宋体" pitchFamily="2" charset="-122"/>
              </a:rPr>
              <a:t>6. Conclusion &amp; Future W</a:t>
            </a:r>
            <a:r>
              <a:rPr lang="en-US" altLang="zh-CN" sz="4000" b="1" dirty="0" smtClean="0">
                <a:solidFill>
                  <a:schemeClr val="tx2"/>
                </a:solidFill>
                <a:ea typeface="宋体" pitchFamily="2" charset="-122"/>
              </a:rPr>
              <a:t>ork</a:t>
            </a:r>
          </a:p>
        </p:txBody>
      </p:sp>
      <p:sp>
        <p:nvSpPr>
          <p:cNvPr id="30723" name="标题 1"/>
          <p:cNvSpPr>
            <a:spLocks noGrp="1"/>
          </p:cNvSpPr>
          <p:nvPr>
            <p:ph type="title" idx="4294967295"/>
          </p:nvPr>
        </p:nvSpPr>
        <p:spPr>
          <a:xfrm>
            <a:off x="0" y="-26988"/>
            <a:ext cx="8534400" cy="758826"/>
          </a:xfrm>
        </p:spPr>
        <p:txBody>
          <a:bodyPr/>
          <a:lstStyle/>
          <a:p>
            <a:r>
              <a:rPr lang="en-US" altLang="zh-CN" b="1" smtClean="0">
                <a:solidFill>
                  <a:srgbClr val="546D7A"/>
                </a:solidFill>
                <a:ea typeface="宋体" pitchFamily="2" charset="-122"/>
              </a:rPr>
              <a:t>Outline</a:t>
            </a:r>
            <a:endParaRPr lang="en-GB" altLang="zh-CN" b="1" smtClean="0">
              <a:solidFill>
                <a:srgbClr val="546D7A"/>
              </a:solidFill>
              <a:ea typeface="宋体" pitchFamily="2" charset="-122"/>
            </a:endParaRPr>
          </a:p>
        </p:txBody>
      </p:sp>
      <p:sp>
        <p:nvSpPr>
          <p:cNvPr id="30724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C23003C-7818-4C25-8D28-44E1F722A237}" type="slidenum">
              <a:rPr lang="en-US" altLang="zh-CN" smtClean="0">
                <a:solidFill>
                  <a:srgbClr val="FFFFFF"/>
                </a:solidFill>
              </a:rPr>
              <a:pPr eaLnBrk="1" hangingPunct="1"/>
              <a:t>12</a:t>
            </a:fld>
            <a:endParaRPr lang="en-US" altLang="zh-CN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4"/>
          <p:cNvGraphicFramePr>
            <a:graphicFrameLocks noChangeAspect="1"/>
          </p:cNvGraphicFramePr>
          <p:nvPr/>
        </p:nvGraphicFramePr>
        <p:xfrm>
          <a:off x="142875" y="1196975"/>
          <a:ext cx="5365750" cy="326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6" name="Visio" r:id="rId4" imgW="12172197" imgH="7529389" progId="Visio.Drawing.11">
                  <p:embed/>
                </p:oleObj>
              </mc:Choice>
              <mc:Fallback>
                <p:oleObj name="Visio" r:id="rId4" imgW="12172197" imgH="7529389" progId="Visio.Drawing.11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196975"/>
                        <a:ext cx="5365750" cy="326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5"/>
          <p:cNvGraphicFramePr>
            <a:graphicFrameLocks noChangeAspect="1"/>
          </p:cNvGraphicFramePr>
          <p:nvPr/>
        </p:nvGraphicFramePr>
        <p:xfrm>
          <a:off x="179388" y="4819650"/>
          <a:ext cx="489585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" name="Visio" r:id="rId6" imgW="4895642" imgH="1562862" progId="Visio.Drawing.11">
                  <p:embed/>
                </p:oleObj>
              </mc:Choice>
              <mc:Fallback>
                <p:oleObj name="Visio" r:id="rId6" imgW="4895642" imgH="1562862" progId="Visio.Drawing.11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4819650"/>
                        <a:ext cx="489585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179388" y="438150"/>
            <a:ext cx="8713787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2.1 </a:t>
            </a:r>
            <a:r>
              <a:rPr lang="en-US" sz="36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Object Summaries</a:t>
            </a:r>
          </a:p>
          <a:p>
            <a:pPr algn="ctr">
              <a:defRPr/>
            </a:pPr>
            <a:r>
              <a:rPr lang="en-GB" sz="3300" i="1" dirty="0">
                <a:solidFill>
                  <a:schemeClr val="accent1"/>
                </a:solidFill>
                <a:latin typeface="Georgia" pitchFamily="18" charset="0"/>
                <a:cs typeface="Arial" pitchFamily="34" charset="0"/>
              </a:rPr>
              <a:t>OS Generation - Methodology</a:t>
            </a: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34199513" y="3382963"/>
            <a:ext cx="41878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pPr algn="ctr"/>
            <a:r>
              <a:rPr lang="en-GB" altLang="zh-CN">
                <a:ea typeface="宋体" pitchFamily="2" charset="-122"/>
              </a:rPr>
              <a:t>Our solutions are based on the assumption that each database has central relations (denoted as RDS) that represent the DS’s. E.g </a:t>
            </a:r>
          </a:p>
          <a:p>
            <a:pPr lvl="3" algn="ctr"/>
            <a:r>
              <a:rPr lang="en-GB" altLang="zh-CN">
                <a:solidFill>
                  <a:schemeClr val="tx2"/>
                </a:solidFill>
                <a:ea typeface="宋体" pitchFamily="2" charset="-122"/>
              </a:rPr>
              <a:t>Northwind RDS = { REmployees, RCustomers }</a:t>
            </a:r>
          </a:p>
          <a:p>
            <a:pPr algn="ctr"/>
            <a:endParaRPr lang="en-GB" altLang="zh-CN">
              <a:ea typeface="宋体" pitchFamily="2" charset="-122"/>
            </a:endParaRPr>
          </a:p>
          <a:p>
            <a:pPr algn="ctr"/>
            <a:r>
              <a:rPr lang="en-GB" altLang="zh-CN">
                <a:ea typeface="宋体" pitchFamily="2" charset="-122"/>
              </a:rPr>
              <a:t>Relations linked around RDSs include additional information about the DS</a:t>
            </a:r>
          </a:p>
          <a:p>
            <a:pPr algn="ctr">
              <a:spcBef>
                <a:spcPct val="5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endParaRPr lang="en-GB" altLang="zh-CN" sz="1900"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21510" name="Rectangle 3"/>
          <p:cNvSpPr>
            <a:spLocks noChangeArrowheads="1"/>
          </p:cNvSpPr>
          <p:nvPr/>
        </p:nvSpPr>
        <p:spPr bwMode="auto">
          <a:xfrm>
            <a:off x="5508625" y="1527175"/>
            <a:ext cx="34559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GB" altLang="zh-CN" sz="2500">
                <a:solidFill>
                  <a:schemeClr val="accent1"/>
                </a:solidFill>
                <a:latin typeface="Georgia" pitchFamily="18" charset="0"/>
                <a:ea typeface="宋体" pitchFamily="2" charset="-122"/>
              </a:rPr>
              <a:t>t</a:t>
            </a:r>
            <a:r>
              <a:rPr lang="en-GB" altLang="zh-CN" sz="2500" baseline="30000">
                <a:solidFill>
                  <a:schemeClr val="accent1"/>
                </a:solidFill>
                <a:latin typeface="Georgia" pitchFamily="18" charset="0"/>
                <a:ea typeface="宋体" pitchFamily="2" charset="-122"/>
              </a:rPr>
              <a:t>DS</a:t>
            </a:r>
            <a:r>
              <a:rPr lang="en-GB" altLang="zh-CN" sz="1900" baseline="30000">
                <a:latin typeface="Georgia" pitchFamily="18" charset="0"/>
                <a:ea typeface="宋体" pitchFamily="2" charset="-122"/>
              </a:rPr>
              <a:t> </a:t>
            </a:r>
            <a:r>
              <a:rPr lang="en-GB" altLang="zh-CN" sz="1900">
                <a:solidFill>
                  <a:srgbClr val="546D7A"/>
                </a:solidFill>
                <a:latin typeface="Georgia" pitchFamily="18" charset="0"/>
                <a:ea typeface="宋体" pitchFamily="2" charset="-122"/>
              </a:rPr>
              <a:t>a central tuple containing the Kw; tuples around t</a:t>
            </a:r>
            <a:r>
              <a:rPr lang="en-GB" altLang="zh-CN" sz="1900" baseline="30000">
                <a:solidFill>
                  <a:srgbClr val="546D7A"/>
                </a:solidFill>
                <a:latin typeface="Georgia" pitchFamily="18" charset="0"/>
                <a:ea typeface="宋体" pitchFamily="2" charset="-122"/>
              </a:rPr>
              <a:t>DS</a:t>
            </a:r>
            <a:r>
              <a:rPr lang="en-GB" altLang="zh-CN" sz="1900">
                <a:solidFill>
                  <a:srgbClr val="546D7A"/>
                </a:solidFill>
                <a:latin typeface="Georgia" pitchFamily="18" charset="0"/>
                <a:ea typeface="宋体" pitchFamily="2" charset="-122"/>
              </a:rPr>
              <a:t> contain additional information about the Data Subject.</a:t>
            </a: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GB" altLang="zh-CN" sz="2500">
                <a:solidFill>
                  <a:schemeClr val="accent1"/>
                </a:solidFill>
                <a:latin typeface="Georgia" pitchFamily="18" charset="0"/>
                <a:ea typeface="宋体" pitchFamily="2" charset="-122"/>
              </a:rPr>
              <a:t>R</a:t>
            </a:r>
            <a:r>
              <a:rPr lang="en-GB" altLang="zh-CN" sz="2500" baseline="30000">
                <a:solidFill>
                  <a:schemeClr val="accent1"/>
                </a:solidFill>
                <a:latin typeface="Georgia" pitchFamily="18" charset="0"/>
                <a:ea typeface="宋体" pitchFamily="2" charset="-122"/>
              </a:rPr>
              <a:t>DS</a:t>
            </a:r>
            <a:r>
              <a:rPr lang="en-GB" altLang="zh-CN" sz="1900">
                <a:latin typeface="Georgia" pitchFamily="18" charset="0"/>
                <a:ea typeface="宋体" pitchFamily="2" charset="-122"/>
              </a:rPr>
              <a:t> </a:t>
            </a:r>
            <a:r>
              <a:rPr lang="en-GB" altLang="zh-CN" sz="1900">
                <a:solidFill>
                  <a:srgbClr val="546D7A"/>
                </a:solidFill>
                <a:latin typeface="Georgia" pitchFamily="18" charset="0"/>
                <a:ea typeface="宋体" pitchFamily="2" charset="-122"/>
              </a:rPr>
              <a:t>the corresponding central Relation; similarly Relations around contain additional information.</a:t>
            </a: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GB" altLang="zh-CN" sz="1900">
              <a:solidFill>
                <a:srgbClr val="546D7A"/>
              </a:solidFill>
              <a:latin typeface="Georgia" pitchFamily="18" charset="0"/>
              <a:ea typeface="宋体" pitchFamily="2" charset="-122"/>
            </a:endParaRP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</a:pPr>
            <a:endParaRPr lang="en-GB" altLang="zh-CN" sz="2000">
              <a:solidFill>
                <a:srgbClr val="C00000"/>
              </a:solidFill>
              <a:latin typeface="Georgia" pitchFamily="18" charset="0"/>
              <a:ea typeface="宋体" pitchFamily="2" charset="-122"/>
            </a:endParaRP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</a:pPr>
            <a:endParaRPr lang="en-GB" altLang="zh-CN" sz="2000">
              <a:solidFill>
                <a:srgbClr val="C00000"/>
              </a:solidFill>
              <a:latin typeface="Georgia" pitchFamily="18" charset="0"/>
              <a:ea typeface="宋体" pitchFamily="2" charset="-122"/>
            </a:endParaRP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GB" altLang="zh-CN" sz="1500">
                <a:solidFill>
                  <a:srgbClr val="C00000"/>
                </a:solidFill>
                <a:latin typeface="Georgia" pitchFamily="18" charset="0"/>
                <a:ea typeface="宋体" pitchFamily="2" charset="-122"/>
              </a:rPr>
              <a:t>                [Fakas, DKE, 2011]</a:t>
            </a:r>
            <a:endParaRPr lang="en-GB" altLang="zh-CN" sz="1500">
              <a:solidFill>
                <a:srgbClr val="546D7A"/>
              </a:solidFill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21511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BD4442E-2E11-4A6B-A492-1DBBBE2D8D5C}" type="slidenum">
              <a:rPr lang="en-US" altLang="zh-CN" smtClean="0">
                <a:solidFill>
                  <a:srgbClr val="FFFFFF"/>
                </a:solidFill>
              </a:rPr>
              <a:pPr eaLnBrk="1" hangingPunct="1"/>
              <a:t>13</a:t>
            </a:fld>
            <a:endParaRPr lang="en-US" altLang="zh-CN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4"/>
          <p:cNvGraphicFramePr>
            <a:graphicFrameLocks noChangeAspect="1"/>
          </p:cNvGraphicFramePr>
          <p:nvPr/>
        </p:nvGraphicFramePr>
        <p:xfrm>
          <a:off x="179388" y="1239838"/>
          <a:ext cx="5365750" cy="326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9" name="Visio" r:id="rId4" imgW="12085967" imgH="7361682" progId="Visio.Drawing.11">
                  <p:embed/>
                </p:oleObj>
              </mc:Choice>
              <mc:Fallback>
                <p:oleObj name="Visio" r:id="rId4" imgW="12085967" imgH="7361682" progId="Visio.Drawing.11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239838"/>
                        <a:ext cx="5365750" cy="326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5"/>
          <p:cNvGraphicFramePr>
            <a:graphicFrameLocks noChangeAspect="1"/>
          </p:cNvGraphicFramePr>
          <p:nvPr/>
        </p:nvGraphicFramePr>
        <p:xfrm>
          <a:off x="179388" y="4797425"/>
          <a:ext cx="489585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0" name="Visio" r:id="rId6" imgW="4895642" imgH="1562862" progId="Visio.Drawing.11">
                  <p:embed/>
                </p:oleObj>
              </mc:Choice>
              <mc:Fallback>
                <p:oleObj name="Visio" r:id="rId6" imgW="4895642" imgH="1562862" progId="Visio.Drawing.11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4797425"/>
                        <a:ext cx="489585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Slide Number Placeholder 8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CD1B9C0-AE38-47E7-A6F0-8AF07B604880}" type="slidenum">
              <a:rPr lang="en-US" altLang="zh-CN" smtClean="0">
                <a:solidFill>
                  <a:srgbClr val="FFFFFF"/>
                </a:solidFill>
              </a:rPr>
              <a:pPr eaLnBrk="1" hangingPunct="1"/>
              <a:t>14</a:t>
            </a:fld>
            <a:endParaRPr lang="en-US" altLang="zh-CN" smtClean="0">
              <a:solidFill>
                <a:srgbClr val="FFFFFF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79388" y="438150"/>
            <a:ext cx="8713787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36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2</a:t>
            </a:r>
            <a:r>
              <a:rPr lang="en-US" sz="36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.1 </a:t>
            </a:r>
            <a:r>
              <a:rPr lang="en-US" sz="36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Object Summaries</a:t>
            </a:r>
          </a:p>
          <a:p>
            <a:pPr algn="ctr">
              <a:defRPr/>
            </a:pPr>
            <a:r>
              <a:rPr lang="en-GB" sz="3300" i="1" dirty="0">
                <a:solidFill>
                  <a:schemeClr val="accent1"/>
                </a:solidFill>
                <a:latin typeface="Georgia" pitchFamily="18" charset="0"/>
                <a:cs typeface="Arial" pitchFamily="34" charset="0"/>
              </a:rPr>
              <a:t>OS Generation - Methodology</a:t>
            </a:r>
          </a:p>
        </p:txBody>
      </p:sp>
      <p:sp>
        <p:nvSpPr>
          <p:cNvPr id="22534" name="Rectangle 3"/>
          <p:cNvSpPr>
            <a:spLocks noChangeArrowheads="1"/>
          </p:cNvSpPr>
          <p:nvPr/>
        </p:nvSpPr>
        <p:spPr bwMode="auto">
          <a:xfrm>
            <a:off x="5508625" y="1527175"/>
            <a:ext cx="34559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GB" altLang="zh-CN" sz="2500" dirty="0" err="1">
                <a:solidFill>
                  <a:schemeClr val="accent1"/>
                </a:solidFill>
                <a:latin typeface="Georgia" pitchFamily="18" charset="0"/>
                <a:ea typeface="宋体" pitchFamily="2" charset="-122"/>
              </a:rPr>
              <a:t>t</a:t>
            </a:r>
            <a:r>
              <a:rPr lang="en-GB" altLang="zh-CN" sz="2500" baseline="30000" dirty="0" err="1">
                <a:solidFill>
                  <a:schemeClr val="accent1"/>
                </a:solidFill>
                <a:latin typeface="Georgia" pitchFamily="18" charset="0"/>
                <a:ea typeface="宋体" pitchFamily="2" charset="-122"/>
              </a:rPr>
              <a:t>DS</a:t>
            </a:r>
            <a:r>
              <a:rPr lang="en-GB" altLang="zh-CN" sz="1900" baseline="30000" dirty="0">
                <a:latin typeface="Georgia" pitchFamily="18" charset="0"/>
                <a:ea typeface="宋体" pitchFamily="2" charset="-122"/>
              </a:rPr>
              <a:t> </a:t>
            </a:r>
            <a:r>
              <a:rPr lang="en-GB" altLang="zh-CN" sz="1900" dirty="0">
                <a:solidFill>
                  <a:srgbClr val="546D7A"/>
                </a:solidFill>
                <a:latin typeface="Georgia" pitchFamily="18" charset="0"/>
                <a:ea typeface="宋体" pitchFamily="2" charset="-122"/>
              </a:rPr>
              <a:t>a central tuple containing the Kw; tuples around </a:t>
            </a:r>
            <a:r>
              <a:rPr lang="en-GB" altLang="zh-CN" sz="1900" dirty="0" err="1">
                <a:solidFill>
                  <a:srgbClr val="546D7A"/>
                </a:solidFill>
                <a:latin typeface="Georgia" pitchFamily="18" charset="0"/>
                <a:ea typeface="宋体" pitchFamily="2" charset="-122"/>
              </a:rPr>
              <a:t>t</a:t>
            </a:r>
            <a:r>
              <a:rPr lang="en-GB" altLang="zh-CN" sz="1900" baseline="30000" dirty="0" err="1">
                <a:solidFill>
                  <a:srgbClr val="546D7A"/>
                </a:solidFill>
                <a:latin typeface="Georgia" pitchFamily="18" charset="0"/>
                <a:ea typeface="宋体" pitchFamily="2" charset="-122"/>
              </a:rPr>
              <a:t>DS</a:t>
            </a:r>
            <a:r>
              <a:rPr lang="en-GB" altLang="zh-CN" sz="1900" dirty="0">
                <a:solidFill>
                  <a:srgbClr val="546D7A"/>
                </a:solidFill>
                <a:latin typeface="Georgia" pitchFamily="18" charset="0"/>
                <a:ea typeface="宋体" pitchFamily="2" charset="-122"/>
              </a:rPr>
              <a:t> contain additional information about the Data Subject.</a:t>
            </a: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GB" altLang="zh-CN" sz="2500" dirty="0">
                <a:solidFill>
                  <a:schemeClr val="accent1"/>
                </a:solidFill>
                <a:latin typeface="Georgia" pitchFamily="18" charset="0"/>
                <a:ea typeface="宋体" pitchFamily="2" charset="-122"/>
              </a:rPr>
              <a:t>R</a:t>
            </a:r>
            <a:r>
              <a:rPr lang="en-GB" altLang="zh-CN" sz="2500" baseline="30000" dirty="0">
                <a:solidFill>
                  <a:schemeClr val="accent1"/>
                </a:solidFill>
                <a:latin typeface="Georgia" pitchFamily="18" charset="0"/>
                <a:ea typeface="宋体" pitchFamily="2" charset="-122"/>
              </a:rPr>
              <a:t>DS</a:t>
            </a:r>
            <a:r>
              <a:rPr lang="en-GB" altLang="zh-CN" sz="1900" dirty="0">
                <a:latin typeface="Georgia" pitchFamily="18" charset="0"/>
                <a:ea typeface="宋体" pitchFamily="2" charset="-122"/>
              </a:rPr>
              <a:t> </a:t>
            </a:r>
            <a:r>
              <a:rPr lang="en-GB" altLang="zh-CN" sz="1900" dirty="0">
                <a:solidFill>
                  <a:srgbClr val="546D7A"/>
                </a:solidFill>
                <a:latin typeface="Georgia" pitchFamily="18" charset="0"/>
                <a:ea typeface="宋体" pitchFamily="2" charset="-122"/>
              </a:rPr>
              <a:t>the corresponding central Relation; similarly Relations around contain additional information.</a:t>
            </a: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GB" altLang="zh-CN" sz="1900" dirty="0">
              <a:solidFill>
                <a:srgbClr val="546D7A"/>
              </a:solidFill>
              <a:latin typeface="Georgia" pitchFamily="18" charset="0"/>
              <a:ea typeface="宋体" pitchFamily="2" charset="-122"/>
            </a:endParaRP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</a:pPr>
            <a:endParaRPr lang="en-GB" altLang="zh-CN" sz="2000" dirty="0">
              <a:solidFill>
                <a:srgbClr val="C00000"/>
              </a:solidFill>
              <a:latin typeface="Georgia" pitchFamily="18" charset="0"/>
              <a:ea typeface="宋体" pitchFamily="2" charset="-122"/>
            </a:endParaRP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</a:pPr>
            <a:endParaRPr lang="en-GB" altLang="zh-CN" sz="2000" dirty="0">
              <a:solidFill>
                <a:srgbClr val="C00000"/>
              </a:solidFill>
              <a:latin typeface="Georgia" pitchFamily="18" charset="0"/>
              <a:ea typeface="宋体" pitchFamily="2" charset="-122"/>
            </a:endParaRP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GB" altLang="zh-CN" sz="1500" dirty="0">
                <a:solidFill>
                  <a:srgbClr val="C00000"/>
                </a:solidFill>
                <a:latin typeface="Georgia" pitchFamily="18" charset="0"/>
                <a:ea typeface="宋体" pitchFamily="2" charset="-122"/>
              </a:rPr>
              <a:t>                [</a:t>
            </a:r>
            <a:r>
              <a:rPr lang="en-GB" altLang="zh-CN" sz="1500" dirty="0" err="1">
                <a:solidFill>
                  <a:srgbClr val="C00000"/>
                </a:solidFill>
                <a:latin typeface="Georgia" pitchFamily="18" charset="0"/>
                <a:ea typeface="宋体" pitchFamily="2" charset="-122"/>
              </a:rPr>
              <a:t>Fakas</a:t>
            </a:r>
            <a:r>
              <a:rPr lang="en-GB" altLang="zh-CN" sz="1500" dirty="0">
                <a:solidFill>
                  <a:srgbClr val="C00000"/>
                </a:solidFill>
                <a:latin typeface="Georgia" pitchFamily="18" charset="0"/>
                <a:ea typeface="宋体" pitchFamily="2" charset="-122"/>
              </a:rPr>
              <a:t>, DKE, 2011]</a:t>
            </a:r>
            <a:endParaRPr lang="en-GB" altLang="zh-CN" sz="1500" dirty="0">
              <a:solidFill>
                <a:srgbClr val="546D7A"/>
              </a:solidFill>
              <a:latin typeface="Georgia" pitchFamily="18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4"/>
          <p:cNvGraphicFramePr>
            <a:graphicFrameLocks noChangeAspect="1"/>
          </p:cNvGraphicFramePr>
          <p:nvPr/>
        </p:nvGraphicFramePr>
        <p:xfrm>
          <a:off x="163513" y="1239838"/>
          <a:ext cx="5365750" cy="326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3" name="Visio" r:id="rId4" imgW="12085967" imgH="7361682" progId="Visio.Drawing.11">
                  <p:embed/>
                </p:oleObj>
              </mc:Choice>
              <mc:Fallback>
                <p:oleObj name="Visio" r:id="rId4" imgW="12085967" imgH="7361682" progId="Visio.Drawing.11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3" y="1239838"/>
                        <a:ext cx="5365750" cy="326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6"/>
          <p:cNvGraphicFramePr>
            <a:graphicFrameLocks noChangeAspect="1"/>
          </p:cNvGraphicFramePr>
          <p:nvPr/>
        </p:nvGraphicFramePr>
        <p:xfrm>
          <a:off x="179388" y="4797425"/>
          <a:ext cx="489585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4" name="Visio" r:id="rId6" imgW="4895642" imgH="1562862" progId="Visio.Drawing.11">
                  <p:embed/>
                </p:oleObj>
              </mc:Choice>
              <mc:Fallback>
                <p:oleObj name="Visio" r:id="rId6" imgW="4895642" imgH="1562862" progId="Visio.Drawing.11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4797425"/>
                        <a:ext cx="489585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Slide Number Placeholder 8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A4A7CD7-7CA9-4BAA-81A7-033E2B3F1EB7}" type="slidenum">
              <a:rPr lang="en-US" altLang="zh-CN" smtClean="0">
                <a:solidFill>
                  <a:srgbClr val="FFFFFF"/>
                </a:solidFill>
              </a:rPr>
              <a:pPr eaLnBrk="1" hangingPunct="1"/>
              <a:t>15</a:t>
            </a:fld>
            <a:endParaRPr lang="en-US" altLang="zh-CN" smtClean="0">
              <a:solidFill>
                <a:srgbClr val="FFFFFF"/>
              </a:solidFill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79388" y="438150"/>
            <a:ext cx="8713787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36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2</a:t>
            </a:r>
            <a:r>
              <a:rPr lang="en-US" sz="36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.1 </a:t>
            </a:r>
            <a:r>
              <a:rPr lang="en-US" sz="36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Object Summaries</a:t>
            </a:r>
          </a:p>
          <a:p>
            <a:pPr algn="ctr">
              <a:defRPr/>
            </a:pPr>
            <a:r>
              <a:rPr lang="en-GB" sz="3300" i="1" dirty="0">
                <a:solidFill>
                  <a:schemeClr val="accent1"/>
                </a:solidFill>
                <a:latin typeface="Georgia" pitchFamily="18" charset="0"/>
                <a:cs typeface="Arial" pitchFamily="34" charset="0"/>
              </a:rPr>
              <a:t>OS Generation - Methodology</a:t>
            </a:r>
          </a:p>
        </p:txBody>
      </p:sp>
      <p:sp>
        <p:nvSpPr>
          <p:cNvPr id="23558" name="Rectangle 3"/>
          <p:cNvSpPr>
            <a:spLocks noChangeArrowheads="1"/>
          </p:cNvSpPr>
          <p:nvPr/>
        </p:nvSpPr>
        <p:spPr bwMode="auto">
          <a:xfrm>
            <a:off x="5508625" y="1527175"/>
            <a:ext cx="34559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GB" altLang="zh-CN" sz="2500">
                <a:solidFill>
                  <a:schemeClr val="accent1"/>
                </a:solidFill>
                <a:latin typeface="Georgia" pitchFamily="18" charset="0"/>
                <a:ea typeface="宋体" pitchFamily="2" charset="-122"/>
              </a:rPr>
              <a:t>t</a:t>
            </a:r>
            <a:r>
              <a:rPr lang="en-GB" altLang="zh-CN" sz="2500" baseline="30000">
                <a:solidFill>
                  <a:schemeClr val="accent1"/>
                </a:solidFill>
                <a:latin typeface="Georgia" pitchFamily="18" charset="0"/>
                <a:ea typeface="宋体" pitchFamily="2" charset="-122"/>
              </a:rPr>
              <a:t>DS</a:t>
            </a:r>
            <a:r>
              <a:rPr lang="en-GB" altLang="zh-CN" sz="1900" baseline="30000">
                <a:latin typeface="Georgia" pitchFamily="18" charset="0"/>
                <a:ea typeface="宋体" pitchFamily="2" charset="-122"/>
              </a:rPr>
              <a:t> </a:t>
            </a:r>
            <a:r>
              <a:rPr lang="en-GB" altLang="zh-CN" sz="1900">
                <a:solidFill>
                  <a:srgbClr val="546D7A"/>
                </a:solidFill>
                <a:latin typeface="Georgia" pitchFamily="18" charset="0"/>
                <a:ea typeface="宋体" pitchFamily="2" charset="-122"/>
              </a:rPr>
              <a:t>a central tuple containing the Kw; tuples around t</a:t>
            </a:r>
            <a:r>
              <a:rPr lang="en-GB" altLang="zh-CN" sz="1900" baseline="30000">
                <a:solidFill>
                  <a:srgbClr val="546D7A"/>
                </a:solidFill>
                <a:latin typeface="Georgia" pitchFamily="18" charset="0"/>
                <a:ea typeface="宋体" pitchFamily="2" charset="-122"/>
              </a:rPr>
              <a:t>DS</a:t>
            </a:r>
            <a:r>
              <a:rPr lang="en-GB" altLang="zh-CN" sz="1900">
                <a:solidFill>
                  <a:srgbClr val="546D7A"/>
                </a:solidFill>
                <a:latin typeface="Georgia" pitchFamily="18" charset="0"/>
                <a:ea typeface="宋体" pitchFamily="2" charset="-122"/>
              </a:rPr>
              <a:t> contain additional information about the Data Subject.</a:t>
            </a: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GB" altLang="zh-CN" sz="2500">
                <a:solidFill>
                  <a:schemeClr val="accent1"/>
                </a:solidFill>
                <a:latin typeface="Georgia" pitchFamily="18" charset="0"/>
                <a:ea typeface="宋体" pitchFamily="2" charset="-122"/>
              </a:rPr>
              <a:t>R</a:t>
            </a:r>
            <a:r>
              <a:rPr lang="en-GB" altLang="zh-CN" sz="2500" baseline="30000">
                <a:solidFill>
                  <a:schemeClr val="accent1"/>
                </a:solidFill>
                <a:latin typeface="Georgia" pitchFamily="18" charset="0"/>
                <a:ea typeface="宋体" pitchFamily="2" charset="-122"/>
              </a:rPr>
              <a:t>DS</a:t>
            </a:r>
            <a:r>
              <a:rPr lang="en-GB" altLang="zh-CN" sz="1900">
                <a:latin typeface="Georgia" pitchFamily="18" charset="0"/>
                <a:ea typeface="宋体" pitchFamily="2" charset="-122"/>
              </a:rPr>
              <a:t> </a:t>
            </a:r>
            <a:r>
              <a:rPr lang="en-GB" altLang="zh-CN" sz="1900">
                <a:solidFill>
                  <a:srgbClr val="546D7A"/>
                </a:solidFill>
                <a:latin typeface="Georgia" pitchFamily="18" charset="0"/>
                <a:ea typeface="宋体" pitchFamily="2" charset="-122"/>
              </a:rPr>
              <a:t>the corresponding central Relation; similarly Relations around contain additional information.</a:t>
            </a: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GB" altLang="zh-CN" sz="1900">
              <a:solidFill>
                <a:srgbClr val="546D7A"/>
              </a:solidFill>
              <a:latin typeface="Georgia" pitchFamily="18" charset="0"/>
              <a:ea typeface="宋体" pitchFamily="2" charset="-122"/>
            </a:endParaRP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</a:pPr>
            <a:endParaRPr lang="en-GB" altLang="zh-CN" sz="2000">
              <a:solidFill>
                <a:srgbClr val="C00000"/>
              </a:solidFill>
              <a:latin typeface="Georgia" pitchFamily="18" charset="0"/>
              <a:ea typeface="宋体" pitchFamily="2" charset="-122"/>
            </a:endParaRP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</a:pPr>
            <a:endParaRPr lang="en-GB" altLang="zh-CN" sz="2000">
              <a:solidFill>
                <a:srgbClr val="C00000"/>
              </a:solidFill>
              <a:latin typeface="Georgia" pitchFamily="18" charset="0"/>
              <a:ea typeface="宋体" pitchFamily="2" charset="-122"/>
            </a:endParaRP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GB" altLang="zh-CN" sz="1500">
                <a:solidFill>
                  <a:srgbClr val="C00000"/>
                </a:solidFill>
                <a:latin typeface="Georgia" pitchFamily="18" charset="0"/>
                <a:ea typeface="宋体" pitchFamily="2" charset="-122"/>
              </a:rPr>
              <a:t>                [Fakas, DKE, 2011]</a:t>
            </a:r>
            <a:endParaRPr lang="en-GB" altLang="zh-CN" sz="1500">
              <a:solidFill>
                <a:srgbClr val="546D7A"/>
              </a:solidFill>
              <a:latin typeface="Georgia" pitchFamily="18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3"/>
          <p:cNvGraphicFramePr>
            <a:graphicFrameLocks noChangeAspect="1"/>
          </p:cNvGraphicFramePr>
          <p:nvPr/>
        </p:nvGraphicFramePr>
        <p:xfrm>
          <a:off x="179388" y="1239838"/>
          <a:ext cx="5365750" cy="326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4" name="Visio" r:id="rId4" imgW="12085967" imgH="7361682" progId="Visio.Drawing.11">
                  <p:embed/>
                </p:oleObj>
              </mc:Choice>
              <mc:Fallback>
                <p:oleObj name="Visio" r:id="rId4" imgW="12085967" imgH="7361682" progId="Visio.Drawing.11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239838"/>
                        <a:ext cx="5365750" cy="326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4"/>
          <p:cNvGraphicFramePr>
            <a:graphicFrameLocks noChangeAspect="1"/>
          </p:cNvGraphicFramePr>
          <p:nvPr/>
        </p:nvGraphicFramePr>
        <p:xfrm>
          <a:off x="195263" y="4797425"/>
          <a:ext cx="489585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5" name="Visio" r:id="rId6" imgW="4895642" imgH="1562862" progId="Visio.Drawing.11">
                  <p:embed/>
                </p:oleObj>
              </mc:Choice>
              <mc:Fallback>
                <p:oleObj name="Visio" r:id="rId6" imgW="4895642" imgH="1562862" progId="Visio.Drawing.11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3" y="4797425"/>
                        <a:ext cx="489585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50" name="Object 6"/>
          <p:cNvGraphicFramePr>
            <a:graphicFrameLocks noChangeAspect="1"/>
          </p:cNvGraphicFramePr>
          <p:nvPr/>
        </p:nvGraphicFramePr>
        <p:xfrm>
          <a:off x="5867400" y="1268413"/>
          <a:ext cx="3097213" cy="255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6" name="Visio" r:id="rId8" imgW="7005597" imgH="5649849" progId="Visio.Drawing.11">
                  <p:embed/>
                </p:oleObj>
              </mc:Choice>
              <mc:Fallback>
                <p:oleObj name="Visio" r:id="rId8" imgW="7005597" imgH="5649849" progId="Visio.Drawing.11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268413"/>
                        <a:ext cx="3097213" cy="2554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Rectangle 8"/>
          <p:cNvSpPr>
            <a:spLocks noChangeArrowheads="1"/>
          </p:cNvSpPr>
          <p:nvPr/>
        </p:nvSpPr>
        <p:spPr bwMode="auto">
          <a:xfrm>
            <a:off x="0" y="2457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altLang="zh-CN">
              <a:ea typeface="宋体" pitchFamily="2" charset="-122"/>
            </a:endParaRPr>
          </a:p>
        </p:txBody>
      </p:sp>
      <p:sp>
        <p:nvSpPr>
          <p:cNvPr id="24584" name="Slide Number Placeholder 1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8D3287F-DD3E-44B7-83F1-63B7036C3333}" type="slidenum">
              <a:rPr lang="en-US" altLang="zh-CN" smtClean="0">
                <a:solidFill>
                  <a:srgbClr val="FFFFFF"/>
                </a:solidFill>
              </a:rPr>
              <a:pPr eaLnBrk="1" hangingPunct="1"/>
              <a:t>16</a:t>
            </a:fld>
            <a:endParaRPr lang="en-US" altLang="zh-CN" smtClean="0">
              <a:solidFill>
                <a:srgbClr val="FFFFFF"/>
              </a:solidFill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79388" y="438150"/>
            <a:ext cx="8713787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36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2</a:t>
            </a:r>
            <a:r>
              <a:rPr lang="en-US" sz="36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.1 </a:t>
            </a:r>
            <a:r>
              <a:rPr lang="en-US" sz="36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Object Summaries</a:t>
            </a:r>
          </a:p>
          <a:p>
            <a:pPr algn="ctr">
              <a:defRPr/>
            </a:pPr>
            <a:r>
              <a:rPr lang="en-GB" sz="3300" i="1" dirty="0">
                <a:solidFill>
                  <a:schemeClr val="accent1"/>
                </a:solidFill>
                <a:latin typeface="Georgia" pitchFamily="18" charset="0"/>
                <a:cs typeface="Arial" pitchFamily="34" charset="0"/>
              </a:rPr>
              <a:t>OS Generation - Methodology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413" y="654050"/>
            <a:ext cx="8534400" cy="614363"/>
          </a:xfrm>
        </p:spPr>
        <p:txBody>
          <a:bodyPr/>
          <a:lstStyle/>
          <a:p>
            <a:pPr eaLnBrk="1" hangingPunct="1"/>
            <a:r>
              <a:rPr lang="en-US" altLang="zh-CN" b="1" dirty="0">
                <a:solidFill>
                  <a:schemeClr val="tx2"/>
                </a:solidFill>
                <a:ea typeface="宋体" pitchFamily="2" charset="-122"/>
              </a:rPr>
              <a:t>2</a:t>
            </a:r>
            <a:r>
              <a:rPr lang="en-US" altLang="zh-CN" b="1" dirty="0" smtClean="0">
                <a:solidFill>
                  <a:schemeClr val="tx2"/>
                </a:solidFill>
                <a:ea typeface="宋体" pitchFamily="2" charset="-122"/>
              </a:rPr>
              <a:t>.2 Size-</a:t>
            </a:r>
            <a:r>
              <a:rPr lang="en-US" altLang="zh-CN" b="1" i="1" dirty="0" smtClean="0">
                <a:solidFill>
                  <a:schemeClr val="tx2"/>
                </a:solidFill>
                <a:ea typeface="宋体" pitchFamily="2" charset="-122"/>
              </a:rPr>
              <a:t>l</a:t>
            </a:r>
            <a:r>
              <a:rPr lang="en-US" altLang="zh-CN" b="1" dirty="0" smtClean="0">
                <a:solidFill>
                  <a:schemeClr val="tx2"/>
                </a:solidFill>
                <a:ea typeface="宋体" pitchFamily="2" charset="-122"/>
              </a:rPr>
              <a:t> Object Summaries</a:t>
            </a:r>
            <a:r>
              <a:rPr lang="el-GR" altLang="zh-CN" b="1" dirty="0" smtClean="0">
                <a:solidFill>
                  <a:schemeClr val="tx2"/>
                </a:solidFill>
              </a:rPr>
              <a:t> </a:t>
            </a:r>
            <a:r>
              <a:rPr lang="en-GB" altLang="zh-CN" b="1" dirty="0" smtClean="0">
                <a:solidFill>
                  <a:schemeClr val="tx2"/>
                </a:solidFill>
              </a:rPr>
              <a:t/>
            </a:r>
            <a:br>
              <a:rPr lang="en-GB" altLang="zh-CN" b="1" dirty="0" smtClean="0">
                <a:solidFill>
                  <a:schemeClr val="tx2"/>
                </a:solidFill>
              </a:rPr>
            </a:br>
            <a:r>
              <a:rPr lang="en-GB" altLang="zh-CN" dirty="0" smtClean="0">
                <a:solidFill>
                  <a:schemeClr val="accent1"/>
                </a:solidFill>
                <a:ea typeface="宋体" pitchFamily="2" charset="-122"/>
              </a:rPr>
              <a:t> 1. </a:t>
            </a:r>
            <a:r>
              <a:rPr lang="en-GB" altLang="zh-CN" i="1" dirty="0" smtClean="0">
                <a:solidFill>
                  <a:schemeClr val="accent1"/>
                </a:solidFill>
              </a:rPr>
              <a:t>Definition</a:t>
            </a:r>
            <a:endParaRPr lang="en-GB" altLang="zh-CN" i="1" dirty="0" smtClean="0">
              <a:solidFill>
                <a:schemeClr val="accent1"/>
              </a:solidFill>
              <a:ea typeface="宋体" pitchFamily="2" charset="-122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2386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altLang="zh-CN">
              <a:ea typeface="宋体" pitchFamily="2" charset="-122"/>
            </a:endParaRP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0" y="2333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pPr algn="ctr"/>
            <a:endParaRPr lang="en-US" altLang="zh-CN">
              <a:ea typeface="宋体" pitchFamily="2" charset="-122"/>
            </a:endParaRPr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pPr algn="ctr"/>
            <a:endParaRPr lang="en-US" altLang="zh-CN">
              <a:ea typeface="宋体" pitchFamily="2" charset="-122"/>
            </a:endParaRPr>
          </a:p>
        </p:txBody>
      </p:sp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4932363" y="1484313"/>
          <a:ext cx="4067175" cy="277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3" r:id="rId4" imgW="4384687" imgH="2989707" progId="Visio.Drawing.11">
                  <p:embed/>
                </p:oleObj>
              </mc:Choice>
              <mc:Fallback>
                <p:oleObj r:id="rId4" imgW="4384687" imgH="2989707" progId="Visio.Drawing.11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1484313"/>
                        <a:ext cx="4067175" cy="2770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5288" y="1768475"/>
            <a:ext cx="4681537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Properties:</a:t>
            </a:r>
          </a:p>
          <a:p>
            <a:pPr eaLnBrk="1" hangingPunct="1">
              <a:buFontTx/>
              <a:buAutoNum type="arabicPeriod"/>
            </a:pPr>
            <a:r>
              <a:rPr lang="en-GB" altLang="zh-CN" sz="2000" dirty="0">
                <a:solidFill>
                  <a:srgbClr val="C00000"/>
                </a:solidFill>
                <a:latin typeface="Georgia" pitchFamily="18" charset="0"/>
                <a:ea typeface="宋体" pitchFamily="2" charset="-122"/>
              </a:rPr>
              <a:t>Synoptic </a:t>
            </a:r>
            <a:r>
              <a:rPr lang="en-GB" altLang="zh-CN" sz="2000" dirty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(small </a:t>
            </a:r>
            <a:r>
              <a:rPr lang="en-GB" altLang="zh-CN" sz="2000" b="1" i="1" dirty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l</a:t>
            </a:r>
            <a:r>
              <a:rPr lang="en-GB" altLang="zh-CN" sz="2000" dirty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)</a:t>
            </a:r>
          </a:p>
          <a:p>
            <a:pPr eaLnBrk="1" hangingPunct="1">
              <a:buFontTx/>
              <a:buAutoNum type="arabicPeriod"/>
            </a:pPr>
            <a:r>
              <a:rPr lang="en-GB" altLang="zh-CN" sz="2000" dirty="0">
                <a:solidFill>
                  <a:srgbClr val="C00000"/>
                </a:solidFill>
                <a:latin typeface="Georgia" pitchFamily="18" charset="0"/>
                <a:ea typeface="宋体" pitchFamily="2" charset="-122"/>
              </a:rPr>
              <a:t>Stand-alone and Meaningful </a:t>
            </a:r>
            <a:r>
              <a:rPr lang="en-GB" altLang="zh-CN" sz="2000" dirty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(connected tree)</a:t>
            </a:r>
          </a:p>
          <a:p>
            <a:pPr eaLnBrk="1" hangingPunct="1">
              <a:buFontTx/>
              <a:buAutoNum type="arabicPeriod"/>
            </a:pPr>
            <a:r>
              <a:rPr lang="en-GB" altLang="zh-CN" sz="2000" dirty="0">
                <a:solidFill>
                  <a:srgbClr val="C00000"/>
                </a:solidFill>
                <a:latin typeface="Georgia" pitchFamily="18" charset="0"/>
                <a:ea typeface="宋体" pitchFamily="2" charset="-122"/>
              </a:rPr>
              <a:t>Include the most important information about the particular DS </a:t>
            </a:r>
            <a:r>
              <a:rPr lang="en-GB" altLang="zh-CN" sz="2000" dirty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(score for each node)</a:t>
            </a:r>
          </a:p>
          <a:p>
            <a:pPr eaLnBrk="1" hangingPunct="1"/>
            <a:endParaRPr lang="en-US" altLang="zh-CN" sz="2000" b="1" dirty="0">
              <a:solidFill>
                <a:schemeClr val="tx2"/>
              </a:solidFill>
              <a:latin typeface="Georgia" pitchFamily="18" charset="0"/>
              <a:ea typeface="宋体" pitchFamily="2" charset="-122"/>
            </a:endParaRPr>
          </a:p>
          <a:p>
            <a:pPr eaLnBrk="1" hangingPunct="1"/>
            <a:r>
              <a:rPr lang="en-US" altLang="zh-CN" sz="2000" b="1" dirty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Importance of a Size-</a:t>
            </a:r>
            <a:r>
              <a:rPr lang="en-US" altLang="zh-CN" sz="2000" b="1" i="1" dirty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l</a:t>
            </a:r>
            <a:r>
              <a:rPr lang="en-US" altLang="zh-CN" sz="2000" b="1" dirty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 OS</a:t>
            </a:r>
            <a:r>
              <a:rPr lang="el-GR" altLang="zh-CN" sz="2000" dirty="0">
                <a:solidFill>
                  <a:schemeClr val="tx2"/>
                </a:solidFill>
                <a:latin typeface="Georgia" pitchFamily="18" charset="0"/>
              </a:rPr>
              <a:t> </a:t>
            </a:r>
            <a:r>
              <a:rPr lang="en-GB" altLang="zh-CN" sz="2000" i="1" dirty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S</a:t>
            </a:r>
            <a:endParaRPr lang="en-US" altLang="zh-CN" sz="2000" i="1" dirty="0">
              <a:solidFill>
                <a:schemeClr val="tx2"/>
              </a:solidFill>
              <a:latin typeface="Georgia" pitchFamily="18" charset="0"/>
              <a:ea typeface="宋体" pitchFamily="2" charset="-122"/>
            </a:endParaRPr>
          </a:p>
          <a:p>
            <a:pPr algn="ctr" eaLnBrk="1" hangingPunct="1"/>
            <a:r>
              <a:rPr lang="de-DE" altLang="zh-CN" sz="2000" i="1" dirty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Im(S)=</a:t>
            </a:r>
            <a:r>
              <a:rPr lang="en-US" altLang="zh-CN" sz="2000" i="1" dirty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Σ</a:t>
            </a:r>
            <a:r>
              <a:rPr lang="de-DE" altLang="zh-CN" sz="2000" i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(li(n</a:t>
            </a:r>
            <a:r>
              <a:rPr lang="de-DE" altLang="zh-CN" sz="2000" i="1" baseline="-25000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i</a:t>
            </a:r>
            <a:r>
              <a:rPr lang="de-DE" altLang="zh-CN" sz="2000" i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))</a:t>
            </a:r>
            <a:r>
              <a:rPr lang="el-GR" altLang="zh-CN" sz="2000" dirty="0" smtClean="0">
                <a:solidFill>
                  <a:schemeClr val="tx2"/>
                </a:solidFill>
                <a:latin typeface="Georgia" pitchFamily="18" charset="0"/>
              </a:rPr>
              <a:t> </a:t>
            </a:r>
            <a:endParaRPr lang="en-US" altLang="zh-CN" sz="2000" dirty="0">
              <a:solidFill>
                <a:schemeClr val="tx2"/>
              </a:solidFill>
              <a:latin typeface="Georgia" pitchFamily="18" charset="0"/>
              <a:ea typeface="宋体" pitchFamily="2" charset="-122"/>
            </a:endParaRPr>
          </a:p>
          <a:p>
            <a:pPr algn="ctr" eaLnBrk="1" hangingPunct="1"/>
            <a:endParaRPr lang="en-US" altLang="zh-CN" sz="2000" dirty="0">
              <a:solidFill>
                <a:schemeClr val="tx2"/>
              </a:solidFill>
              <a:latin typeface="Georgia" pitchFamily="18" charset="0"/>
              <a:ea typeface="宋体" pitchFamily="2" charset="-122"/>
            </a:endParaRPr>
          </a:p>
          <a:p>
            <a:pPr eaLnBrk="1" hangingPunct="1"/>
            <a:r>
              <a:rPr lang="en-US" altLang="zh-CN" sz="2000" b="1" dirty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Local Importance of a Tuple </a:t>
            </a:r>
            <a:r>
              <a:rPr lang="en-US" altLang="zh-CN" sz="2000" b="1" i="1" dirty="0" err="1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t</a:t>
            </a:r>
            <a:r>
              <a:rPr lang="en-US" altLang="zh-CN" sz="2000" b="1" i="1" baseline="-25000" dirty="0" err="1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i</a:t>
            </a:r>
            <a:r>
              <a:rPr lang="el-GR" altLang="zh-CN" sz="2000" b="1" dirty="0">
                <a:solidFill>
                  <a:schemeClr val="tx2"/>
                </a:solidFill>
                <a:latin typeface="Georgia" pitchFamily="18" charset="0"/>
              </a:rPr>
              <a:t> </a:t>
            </a:r>
            <a:endParaRPr lang="en-US" altLang="zh-CN" sz="2000" b="1" dirty="0">
              <a:solidFill>
                <a:schemeClr val="tx2"/>
              </a:solidFill>
              <a:latin typeface="Georgia" pitchFamily="18" charset="0"/>
              <a:ea typeface="宋体" pitchFamily="2" charset="-122"/>
            </a:endParaRPr>
          </a:p>
          <a:p>
            <a:pPr algn="ctr" eaLnBrk="1" hangingPunct="1"/>
            <a:r>
              <a:rPr lang="de-DE" altLang="zh-CN" sz="2000" i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li(n</a:t>
            </a:r>
            <a:r>
              <a:rPr lang="de-DE" altLang="zh-CN" sz="2000" i="1" baseline="-25000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i</a:t>
            </a:r>
            <a:r>
              <a:rPr lang="de-DE" altLang="zh-CN" sz="2000" i="1" dirty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)=</a:t>
            </a:r>
            <a:r>
              <a:rPr lang="de-DE" altLang="zh-CN" sz="2000" dirty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 </a:t>
            </a:r>
            <a:r>
              <a:rPr lang="de-DE" altLang="zh-CN" sz="2000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gi</a:t>
            </a:r>
            <a:r>
              <a:rPr lang="de-DE" altLang="zh-CN" sz="2000" i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(n</a:t>
            </a:r>
            <a:r>
              <a:rPr lang="de-DE" altLang="zh-CN" sz="2000" i="1" baseline="-25000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i</a:t>
            </a:r>
            <a:r>
              <a:rPr lang="de-DE" altLang="zh-CN" sz="2000" i="1" dirty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)*</a:t>
            </a:r>
            <a:r>
              <a:rPr lang="de-DE" altLang="zh-CN" sz="2000" i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Af(n</a:t>
            </a:r>
            <a:r>
              <a:rPr lang="de-DE" altLang="zh-CN" sz="2000" i="1" baseline="-25000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i</a:t>
            </a:r>
            <a:r>
              <a:rPr lang="de-DE" altLang="zh-CN" sz="2000" i="1" dirty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)</a:t>
            </a:r>
            <a:r>
              <a:rPr lang="el-GR" altLang="zh-CN" sz="2000" dirty="0">
                <a:solidFill>
                  <a:schemeClr val="tx2"/>
                </a:solidFill>
                <a:latin typeface="Georgia" pitchFamily="18" charset="0"/>
              </a:rPr>
              <a:t> </a:t>
            </a:r>
            <a:endParaRPr lang="en-GB" altLang="zh-CN" sz="2000" dirty="0">
              <a:solidFill>
                <a:schemeClr val="tx2"/>
              </a:solidFill>
              <a:latin typeface="Georgia" pitchFamily="18" charset="0"/>
              <a:ea typeface="宋体" pitchFamily="2" charset="-122"/>
            </a:endParaRPr>
          </a:p>
          <a:p>
            <a:pPr eaLnBrk="1" hangingPunct="1"/>
            <a:r>
              <a:rPr lang="en-GB" altLang="zh-CN" sz="2000" dirty="0">
                <a:solidFill>
                  <a:srgbClr val="C00000"/>
                </a:solidFill>
                <a:latin typeface="Georgia" pitchFamily="18" charset="0"/>
                <a:ea typeface="宋体" pitchFamily="2" charset="-122"/>
              </a:rPr>
              <a:t> </a:t>
            </a:r>
            <a:endParaRPr lang="en-GB" altLang="zh-CN" sz="2000" dirty="0" smtClean="0">
              <a:solidFill>
                <a:srgbClr val="C00000"/>
              </a:solidFill>
              <a:latin typeface="Georgia" pitchFamily="18" charset="0"/>
              <a:ea typeface="宋体" pitchFamily="2" charset="-122"/>
            </a:endParaRPr>
          </a:p>
          <a:p>
            <a:pPr eaLnBrk="1" hangingPunct="1"/>
            <a:r>
              <a:rPr lang="en-GB" altLang="zh-CN" sz="2000" dirty="0" smtClean="0">
                <a:solidFill>
                  <a:srgbClr val="C00000"/>
                </a:solidFill>
                <a:latin typeface="Georgia" pitchFamily="18" charset="0"/>
                <a:ea typeface="宋体" pitchFamily="2" charset="-122"/>
              </a:rPr>
              <a:t>[</a:t>
            </a:r>
            <a:r>
              <a:rPr lang="en-GB" altLang="zh-CN" sz="2000" dirty="0" err="1" smtClean="0">
                <a:solidFill>
                  <a:srgbClr val="C00000"/>
                </a:solidFill>
                <a:latin typeface="Georgia" pitchFamily="18" charset="0"/>
                <a:ea typeface="宋体" pitchFamily="2" charset="-122"/>
              </a:rPr>
              <a:t>Fakas</a:t>
            </a:r>
            <a:r>
              <a:rPr lang="en-GB" altLang="zh-CN" sz="2000" dirty="0" smtClean="0">
                <a:solidFill>
                  <a:srgbClr val="C00000"/>
                </a:solidFill>
                <a:latin typeface="Georgia" pitchFamily="18" charset="0"/>
                <a:ea typeface="宋体" pitchFamily="2" charset="-122"/>
              </a:rPr>
              <a:t> et al., PVLDB, </a:t>
            </a:r>
            <a:r>
              <a:rPr lang="en-GB" altLang="zh-CN" sz="2000" dirty="0">
                <a:solidFill>
                  <a:srgbClr val="C00000"/>
                </a:solidFill>
                <a:latin typeface="Georgia" pitchFamily="18" charset="0"/>
                <a:ea typeface="宋体" pitchFamily="2" charset="-122"/>
              </a:rPr>
              <a:t>2011]</a:t>
            </a:r>
            <a:endParaRPr lang="en-GB" altLang="zh-CN" sz="2000" b="1" dirty="0">
              <a:solidFill>
                <a:schemeClr val="tx2"/>
              </a:solidFill>
              <a:ea typeface="宋体" pitchFamily="2" charset="-122"/>
            </a:endParaRPr>
          </a:p>
        </p:txBody>
      </p:sp>
      <p:sp>
        <p:nvSpPr>
          <p:cNvPr id="26632" name="TextBox 8"/>
          <p:cNvSpPr txBox="1">
            <a:spLocks noChangeArrowheads="1"/>
          </p:cNvSpPr>
          <p:nvPr/>
        </p:nvSpPr>
        <p:spPr bwMode="auto">
          <a:xfrm>
            <a:off x="755650" y="46529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zh-CN">
              <a:ea typeface="宋体" pitchFamily="2" charset="-122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9700" y="4257675"/>
            <a:ext cx="3562350" cy="21240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6634" name="Slide Number Placeholder 1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1E7D12F-D1E0-47C2-A5BD-E2C3B1EB30CF}" type="slidenum">
              <a:rPr lang="en-US" altLang="zh-CN" smtClean="0">
                <a:solidFill>
                  <a:srgbClr val="FFFFFF"/>
                </a:solidFill>
              </a:rPr>
              <a:pPr eaLnBrk="1" hangingPunct="1"/>
              <a:t>17</a:t>
            </a:fld>
            <a:endParaRPr lang="en-US" altLang="zh-CN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灯片编号占位符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FF34B75-CF39-4B0F-B889-E98F60FE34EF}" type="slidenum">
              <a:rPr lang="en-US" altLang="zh-CN" smtClean="0">
                <a:solidFill>
                  <a:srgbClr val="FFFFFF"/>
                </a:solidFill>
              </a:rPr>
              <a:pPr eaLnBrk="1" hangingPunct="1"/>
              <a:t>18</a:t>
            </a:fld>
            <a:endParaRPr lang="en-US" altLang="zh-CN" smtClean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52413" y="654050"/>
            <a:ext cx="85344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33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sz="33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.2 </a:t>
            </a:r>
            <a:r>
              <a:rPr lang="en-US" altLang="zh-CN" sz="3600" b="1" dirty="0">
                <a:solidFill>
                  <a:schemeClr val="tx2"/>
                </a:solidFill>
                <a:latin typeface="+mj-lt"/>
                <a:ea typeface="宋体" pitchFamily="2" charset="-122"/>
              </a:rPr>
              <a:t>Size-</a:t>
            </a:r>
            <a:r>
              <a:rPr lang="en-US" altLang="zh-CN" sz="3600" b="1" i="1" dirty="0">
                <a:solidFill>
                  <a:schemeClr val="tx2"/>
                </a:solidFill>
                <a:latin typeface="+mj-lt"/>
                <a:ea typeface="宋体" pitchFamily="2" charset="-122"/>
              </a:rPr>
              <a:t>l</a:t>
            </a:r>
            <a:r>
              <a:rPr lang="en-US" altLang="zh-CN" sz="3600" b="1" dirty="0">
                <a:solidFill>
                  <a:schemeClr val="tx2"/>
                </a:solidFill>
                <a:latin typeface="+mj-lt"/>
                <a:ea typeface="宋体" pitchFamily="2" charset="-122"/>
              </a:rPr>
              <a:t> Object </a:t>
            </a:r>
            <a:r>
              <a:rPr lang="en-US" altLang="zh-CN" sz="3600" b="1" dirty="0" smtClean="0">
                <a:solidFill>
                  <a:schemeClr val="tx2"/>
                </a:solidFill>
                <a:latin typeface="+mj-lt"/>
                <a:ea typeface="宋体" pitchFamily="2" charset="-122"/>
              </a:rPr>
              <a:t>Summaries</a:t>
            </a:r>
            <a:r>
              <a:rPr lang="en-GB" altLang="zh-CN" sz="33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GB" altLang="zh-CN" sz="33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GB" altLang="zh-CN" sz="3300" dirty="0">
                <a:solidFill>
                  <a:schemeClr val="accent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</a:t>
            </a:r>
            <a:r>
              <a:rPr lang="en-GB" altLang="zh-CN" sz="3300" dirty="0" smtClean="0">
                <a:solidFill>
                  <a:schemeClr val="accent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</a:t>
            </a:r>
            <a:r>
              <a:rPr lang="en-GB" altLang="zh-CN" sz="3300" dirty="0" smtClean="0">
                <a:solidFill>
                  <a:schemeClr val="accent1"/>
                </a:solidFill>
                <a:latin typeface="+mj-lt"/>
                <a:ea typeface="宋体" pitchFamily="2" charset="-122"/>
                <a:cs typeface="Arial" pitchFamily="34" charset="0"/>
              </a:rPr>
              <a:t>2. </a:t>
            </a:r>
            <a:r>
              <a:rPr lang="en-GB" altLang="zh-CN" sz="3300" i="1" dirty="0" smtClean="0">
                <a:solidFill>
                  <a:schemeClr val="accent1"/>
                </a:solidFill>
                <a:latin typeface="+mj-lt"/>
                <a:ea typeface="宋体" pitchFamily="2" charset="-122"/>
                <a:cs typeface="Arial" pitchFamily="34" charset="0"/>
              </a:rPr>
              <a:t>Problems</a:t>
            </a:r>
            <a:r>
              <a:rPr lang="en-GB" altLang="zh-CN" sz="3300" dirty="0" smtClean="0">
                <a:solidFill>
                  <a:schemeClr val="accent1"/>
                </a:solidFill>
                <a:latin typeface="+mj-lt"/>
                <a:ea typeface="宋体" pitchFamily="2" charset="-122"/>
                <a:cs typeface="Arial" pitchFamily="34" charset="0"/>
              </a:rPr>
              <a:t>!</a:t>
            </a:r>
            <a:endParaRPr lang="en-GB" altLang="zh-CN" sz="3300" i="1" dirty="0">
              <a:solidFill>
                <a:schemeClr val="accent1"/>
              </a:solidFill>
              <a:latin typeface="+mj-lt"/>
              <a:ea typeface="宋体" pitchFamily="2" charset="-122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088" y="1281113"/>
            <a:ext cx="73453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Query:</a:t>
            </a:r>
          </a:p>
          <a:p>
            <a:pPr>
              <a:defRPr/>
            </a:pPr>
            <a:r>
              <a:rPr lang="en-US" altLang="zh-CN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      Author = </a:t>
            </a:r>
            <a:r>
              <a:rPr lang="en-US" altLang="zh-CN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Michalis </a:t>
            </a:r>
            <a:r>
              <a:rPr lang="en-US" altLang="zh-CN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Faloutsos</a:t>
            </a:r>
            <a:r>
              <a:rPr lang="en-US" altLang="zh-CN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 and </a:t>
            </a:r>
            <a:r>
              <a:rPr lang="en-US" altLang="zh-CN" sz="2000" b="1" i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l </a:t>
            </a:r>
            <a:r>
              <a:rPr lang="en-US" altLang="zh-CN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= </a:t>
            </a:r>
            <a:r>
              <a:rPr lang="en-US" altLang="zh-CN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zh-CN" alt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088" y="2060575"/>
            <a:ext cx="7921625" cy="4248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Author: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Michalis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Faloutsos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Paper: On Power-law Relationships of the Internet Topology.</a:t>
            </a:r>
          </a:p>
          <a:p>
            <a:pPr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Co-author: Christos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Faloutsos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Paper: Power laws and the AS-level internet topology.</a:t>
            </a:r>
          </a:p>
          <a:p>
            <a:pPr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Co-author: Christos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Faloutsos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Paper: Information Survival Threshold in Sensor and P2P Networks.</a:t>
            </a:r>
          </a:p>
          <a:p>
            <a:pPr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Co-author: Christos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Faloutsos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Paper: BGP-lens: patterns and anomalies in internet routing updates.</a:t>
            </a:r>
          </a:p>
          <a:p>
            <a:pPr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Co-author: Christos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Faloutsos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Paper: Competing memes propagation on networks: a case study of…</a:t>
            </a:r>
          </a:p>
          <a:p>
            <a:pPr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Co-author: Christos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Faloutsos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Paper: Threshold Conditions for Arbitrary Cascade Models on Arbitrary...</a:t>
            </a:r>
          </a:p>
          <a:p>
            <a:pPr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Co-author: Christos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Faloutsos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Paper:  A simple conceptual model for the Internet topology.</a:t>
            </a:r>
          </a:p>
          <a:p>
            <a:pPr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Co-author: Christos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Faloutsos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944813" y="2895600"/>
            <a:ext cx="19431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949575" y="3446463"/>
            <a:ext cx="194468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935288" y="4005263"/>
            <a:ext cx="19431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940050" y="4554538"/>
            <a:ext cx="194468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944813" y="5084763"/>
            <a:ext cx="19431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928938" y="5643563"/>
            <a:ext cx="194468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935288" y="6194425"/>
            <a:ext cx="19431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右大括号 21"/>
          <p:cNvSpPr/>
          <p:nvPr/>
        </p:nvSpPr>
        <p:spPr>
          <a:xfrm>
            <a:off x="4932363" y="2730500"/>
            <a:ext cx="576262" cy="3457575"/>
          </a:xfrm>
          <a:prstGeom prst="rightBrace">
            <a:avLst>
              <a:gd name="adj1" fmla="val 69531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580063" y="3644900"/>
            <a:ext cx="302418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rgbClr val="C00000"/>
                </a:solidFill>
                <a:latin typeface="+mn-lt"/>
                <a:cs typeface="Arial" pitchFamily="34" charset="0"/>
              </a:rPr>
              <a:t>Christos </a:t>
            </a:r>
            <a:r>
              <a:rPr lang="en-US" altLang="zh-CN" sz="2000" dirty="0" err="1">
                <a:solidFill>
                  <a:srgbClr val="C00000"/>
                </a:solidFill>
                <a:latin typeface="+mn-lt"/>
                <a:cs typeface="Arial" pitchFamily="34" charset="0"/>
              </a:rPr>
              <a:t>Faloutsos</a:t>
            </a:r>
            <a:r>
              <a:rPr lang="en-US" altLang="zh-CN" sz="2000" dirty="0">
                <a:solidFill>
                  <a:srgbClr val="C00000"/>
                </a:solidFill>
                <a:latin typeface="+mn-lt"/>
                <a:cs typeface="Arial" pitchFamily="34" charset="0"/>
              </a:rPr>
              <a:t> appears </a:t>
            </a:r>
            <a:r>
              <a:rPr lang="en-US" altLang="zh-CN" sz="20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7</a:t>
            </a:r>
            <a:r>
              <a:rPr lang="en-US" altLang="zh-CN" sz="2000" dirty="0">
                <a:solidFill>
                  <a:srgbClr val="C00000"/>
                </a:solidFill>
                <a:latin typeface="+mn-lt"/>
                <a:cs typeface="Arial" pitchFamily="34" charset="0"/>
              </a:rPr>
              <a:t> </a:t>
            </a:r>
            <a:r>
              <a:rPr lang="en-US" altLang="zh-CN" sz="2000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times! </a:t>
            </a:r>
            <a:endParaRPr lang="en-US" altLang="zh-CN" sz="2000" dirty="0">
              <a:solidFill>
                <a:srgbClr val="C00000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0" grpId="1" build="allAtOnce"/>
      <p:bldP spid="22" grpId="0" animBg="1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灯片编号占位符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B3EEFD3-FE6E-40F0-A1FC-2A44F25FF475}" type="slidenum">
              <a:rPr lang="en-US" altLang="zh-CN" smtClean="0">
                <a:solidFill>
                  <a:srgbClr val="FFFFFF"/>
                </a:solidFill>
              </a:rPr>
              <a:pPr eaLnBrk="1" hangingPunct="1"/>
              <a:t>19</a:t>
            </a:fld>
            <a:endParaRPr lang="en-US" altLang="zh-CN" smtClean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52413" y="654050"/>
            <a:ext cx="85344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33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sz="33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.3 </a:t>
            </a:r>
            <a:r>
              <a:rPr lang="en-US" sz="33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Motivation</a:t>
            </a:r>
            <a:r>
              <a:rPr lang="en-GB" altLang="zh-CN" sz="33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GB" altLang="zh-CN" sz="33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GB" altLang="zh-CN" sz="3300" dirty="0">
                <a:solidFill>
                  <a:schemeClr val="accent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</a:t>
            </a:r>
            <a:r>
              <a:rPr lang="en-GB" altLang="zh-CN" sz="3300" i="1" dirty="0" smtClean="0">
                <a:solidFill>
                  <a:schemeClr val="accent1"/>
                </a:solidFill>
                <a:latin typeface="+mj-lt"/>
                <a:ea typeface="宋体" pitchFamily="2" charset="-122"/>
                <a:cs typeface="Arial" pitchFamily="34" charset="0"/>
              </a:rPr>
              <a:t>Diversity and Proportionality</a:t>
            </a:r>
            <a:endParaRPr lang="en-GB" altLang="zh-CN" sz="3300" i="1" dirty="0">
              <a:solidFill>
                <a:schemeClr val="accent1"/>
              </a:solidFill>
              <a:latin typeface="+mj-lt"/>
              <a:ea typeface="宋体" pitchFamily="2" charset="-122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088" y="1281113"/>
            <a:ext cx="734536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Query</a:t>
            </a:r>
            <a:r>
              <a:rPr lang="en-US" altLang="zh-CN" sz="2000" b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: </a:t>
            </a:r>
            <a:r>
              <a:rPr lang="en-US" altLang="zh-CN" sz="20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Michalis </a:t>
            </a:r>
            <a:r>
              <a:rPr lang="en-US" altLang="zh-CN" sz="2000" b="1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Faloutsos</a:t>
            </a:r>
            <a:r>
              <a:rPr lang="en-US" altLang="zh-CN" sz="2000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itchFamily="34" charset="0"/>
              </a:rPr>
              <a:t> </a:t>
            </a:r>
            <a:endParaRPr lang="en-US" altLang="zh-CN" sz="2000" b="1" dirty="0" smtClean="0">
              <a:solidFill>
                <a:schemeClr val="bg2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pPr>
              <a:defRPr/>
            </a:pPr>
            <a:r>
              <a:rPr lang="en-US" altLang="zh-CN" sz="2000" b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OS: </a:t>
            </a:r>
            <a:r>
              <a:rPr lang="en-US" altLang="zh-CN" sz="20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Co-Authors and their </a:t>
            </a:r>
            <a:r>
              <a:rPr lang="en-US" altLang="zh-CN" sz="2000" b="1" i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li</a:t>
            </a:r>
            <a:r>
              <a:rPr lang="en-US" altLang="zh-CN" sz="2000" b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en-US" altLang="zh-CN" sz="20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and </a:t>
            </a:r>
            <a:r>
              <a:rPr lang="en-US" altLang="zh-CN" sz="2000" b="1" i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frequency</a:t>
            </a:r>
            <a:endParaRPr lang="zh-CN" altLang="en-US" sz="20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276872"/>
            <a:ext cx="3744416" cy="402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7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3" y="509935"/>
            <a:ext cx="8534400" cy="758825"/>
          </a:xfrm>
        </p:spPr>
        <p:txBody>
          <a:bodyPr/>
          <a:lstStyle/>
          <a:p>
            <a:r>
              <a:rPr lang="en-US" altLang="zh-CN" sz="3600" dirty="0">
                <a:ea typeface="宋体" pitchFamily="2" charset="-122"/>
              </a:rPr>
              <a:t>Hong Kong University of </a:t>
            </a:r>
            <a:r>
              <a:rPr lang="en-US" altLang="zh-CN" sz="3600" dirty="0" smtClean="0">
                <a:ea typeface="宋体" pitchFamily="2" charset="-122"/>
              </a:rPr>
              <a:t/>
            </a:r>
            <a:br>
              <a:rPr lang="en-US" altLang="zh-CN" sz="3600" dirty="0" smtClean="0">
                <a:ea typeface="宋体" pitchFamily="2" charset="-122"/>
              </a:rPr>
            </a:br>
            <a:r>
              <a:rPr lang="en-US" altLang="zh-CN" sz="3600" dirty="0" smtClean="0">
                <a:ea typeface="宋体" pitchFamily="2" charset="-122"/>
              </a:rPr>
              <a:t>Science </a:t>
            </a:r>
            <a:r>
              <a:rPr lang="en-US" altLang="zh-CN" sz="3600" dirty="0">
                <a:ea typeface="宋体" pitchFamily="2" charset="-122"/>
              </a:rPr>
              <a:t>and </a:t>
            </a:r>
            <a:r>
              <a:rPr lang="en-US" altLang="zh-CN" sz="3600" dirty="0" smtClean="0">
                <a:ea typeface="宋体" pitchFamily="2" charset="-122"/>
              </a:rPr>
              <a:t>Technology</a:t>
            </a:r>
            <a:r>
              <a:rPr lang="en-HK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A87EA-6157-4C80-93F0-729FA7386A15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  <p:pic>
        <p:nvPicPr>
          <p:cNvPr id="130050" name="Picture 2" descr="http://upload.wikimedia.org/wikipedia/commons/7/75/HKUST_Campus_view_taken_in_2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88" y="1628800"/>
            <a:ext cx="7322828" cy="488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2" name="Picture 4" descr="http://www.best-masters.com/logo_ecole/3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316" y="1628800"/>
            <a:ext cx="1423297" cy="167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18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770" name="内容占位符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88938" y="1484784"/>
                <a:ext cx="8504237" cy="4572000"/>
              </a:xfrm>
            </p:spPr>
            <p:txBody>
              <a:bodyPr/>
              <a:lstStyle/>
              <a:p>
                <a:r>
                  <a:rPr lang="en-HK" sz="2400" dirty="0">
                    <a:solidFill>
                      <a:schemeClr val="bg2">
                        <a:lumMod val="50000"/>
                      </a:schemeClr>
                    </a:solidFill>
                  </a:rPr>
                  <a:t>E.g. </a:t>
                </a:r>
                <a:r>
                  <a:rPr lang="en-HK" sz="2400" b="1" i="1" dirty="0">
                    <a:solidFill>
                      <a:schemeClr val="bg2">
                        <a:lumMod val="50000"/>
                      </a:schemeClr>
                    </a:solidFill>
                  </a:rPr>
                  <a:t>q</a:t>
                </a:r>
                <a:r>
                  <a:rPr lang="en-HK" sz="2400" dirty="0">
                    <a:solidFill>
                      <a:schemeClr val="bg2">
                        <a:lumMod val="50000"/>
                      </a:schemeClr>
                    </a:solidFill>
                  </a:rPr>
                  <a:t>=“apple” and </a:t>
                </a:r>
                <a:r>
                  <a:rPr lang="en-HK" sz="2400" b="1" i="1" dirty="0">
                    <a:solidFill>
                      <a:schemeClr val="bg2">
                        <a:lumMod val="50000"/>
                      </a:schemeClr>
                    </a:solidFill>
                  </a:rPr>
                  <a:t>k</a:t>
                </a:r>
                <a:r>
                  <a:rPr lang="en-HK" sz="2400" dirty="0">
                    <a:solidFill>
                      <a:schemeClr val="bg2">
                        <a:lumMod val="50000"/>
                      </a:schemeClr>
                    </a:solidFill>
                  </a:rPr>
                  <a:t>=5 we may get initially 20 results:</a:t>
                </a:r>
              </a:p>
              <a:p>
                <a:pPr lvl="1"/>
                <a:r>
                  <a:rPr lang="en-HK" sz="1900" dirty="0">
                    <a:solidFill>
                      <a:schemeClr val="bg2">
                        <a:lumMod val="50000"/>
                      </a:schemeClr>
                    </a:solidFill>
                  </a:rPr>
                  <a:t>15 apple </a:t>
                </a:r>
                <a:r>
                  <a:rPr lang="en-HK" sz="1900" dirty="0">
                    <a:solidFill>
                      <a:schemeClr val="accent1"/>
                    </a:solidFill>
                  </a:rPr>
                  <a:t>machines</a:t>
                </a:r>
                <a:r>
                  <a:rPr lang="en-HK" sz="1900" dirty="0">
                    <a:solidFill>
                      <a:schemeClr val="bg2">
                        <a:lumMod val="50000"/>
                      </a:schemeClr>
                    </a:solidFill>
                  </a:rPr>
                  <a:t>, </a:t>
                </a:r>
              </a:p>
              <a:p>
                <a:pPr lvl="1"/>
                <a:r>
                  <a:rPr lang="en-HK" sz="1900" dirty="0">
                    <a:solidFill>
                      <a:schemeClr val="bg2">
                        <a:lumMod val="50000"/>
                      </a:schemeClr>
                    </a:solidFill>
                  </a:rPr>
                  <a:t>3 about apple </a:t>
                </a:r>
                <a:r>
                  <a:rPr lang="en-HK" sz="1900" dirty="0">
                    <a:solidFill>
                      <a:srgbClr val="0070C0"/>
                    </a:solidFill>
                  </a:rPr>
                  <a:t>fruit</a:t>
                </a:r>
                <a:r>
                  <a:rPr lang="en-HK" sz="1900" dirty="0">
                    <a:solidFill>
                      <a:schemeClr val="bg2">
                        <a:lumMod val="50000"/>
                      </a:schemeClr>
                    </a:solidFill>
                  </a:rPr>
                  <a:t> and </a:t>
                </a:r>
              </a:p>
              <a:p>
                <a:pPr lvl="1"/>
                <a:r>
                  <a:rPr lang="en-HK" sz="1900" dirty="0">
                    <a:solidFill>
                      <a:schemeClr val="bg2">
                        <a:lumMod val="50000"/>
                      </a:schemeClr>
                    </a:solidFill>
                  </a:rPr>
                  <a:t>2 about </a:t>
                </a:r>
                <a:r>
                  <a:rPr lang="en-HK" sz="1900" dirty="0">
                    <a:solidFill>
                      <a:srgbClr val="FFC000"/>
                    </a:solidFill>
                  </a:rPr>
                  <a:t>New York</a:t>
                </a:r>
                <a:r>
                  <a:rPr lang="en-HK" sz="1900" dirty="0">
                    <a:solidFill>
                      <a:schemeClr val="bg2">
                        <a:lumMod val="50000"/>
                      </a:schemeClr>
                    </a:solidFill>
                  </a:rPr>
                  <a:t>. </a:t>
                </a:r>
              </a:p>
              <a:p>
                <a:r>
                  <a:rPr lang="en-US" sz="2400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Diversification 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problems search for a subset of </a:t>
                </a: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S: R, where |R|=k; such 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that the elements in </a:t>
                </a: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R:</a:t>
                </a:r>
              </a:p>
              <a:p>
                <a:pPr lvl="1"/>
                <a:r>
                  <a:rPr lang="en-US" sz="2000" dirty="0" smtClean="0">
                    <a:solidFill>
                      <a:schemeClr val="bg2">
                        <a:lumMod val="50000"/>
                      </a:schemeClr>
                    </a:solidFill>
                  </a:rPr>
                  <a:t>are </a:t>
                </a:r>
                <a:r>
                  <a:rPr lang="en-US" sz="2000" dirty="0">
                    <a:solidFill>
                      <a:schemeClr val="bg2">
                        <a:lumMod val="50000"/>
                      </a:schemeClr>
                    </a:solidFill>
                  </a:rPr>
                  <a:t>similar to </a:t>
                </a:r>
                <a:r>
                  <a:rPr lang="en-US" sz="2000" b="1" dirty="0">
                    <a:solidFill>
                      <a:schemeClr val="bg2">
                        <a:lumMod val="50000"/>
                      </a:schemeClr>
                    </a:solidFill>
                  </a:rPr>
                  <a:t>q</a:t>
                </a:r>
                <a:r>
                  <a:rPr lang="en-US" sz="2000" dirty="0">
                    <a:solidFill>
                      <a:schemeClr val="bg2">
                        <a:lumMod val="50000"/>
                      </a:schemeClr>
                    </a:solidFill>
                  </a:rPr>
                  <a:t> (</a:t>
                </a:r>
                <a:r>
                  <a:rPr lang="en-US" sz="2000" dirty="0" smtClean="0">
                    <a:solidFill>
                      <a:schemeClr val="bg2">
                        <a:lumMod val="50000"/>
                      </a:schemeClr>
                    </a:solidFill>
                  </a:rPr>
                  <a:t>w.r.t </a:t>
                </a:r>
                <a:r>
                  <a:rPr lang="en-US" sz="2000" b="1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sim</a:t>
                </a:r>
                <a:r>
                  <a:rPr lang="en-US" sz="2000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(q, </a:t>
                </a:r>
                <a:r>
                  <a:rPr lang="en-US" sz="2000" b="1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s</a:t>
                </a:r>
                <a:r>
                  <a:rPr lang="en-US" sz="2000" b="1" baseline="-250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i</a:t>
                </a:r>
                <a:r>
                  <a:rPr lang="en-US" sz="2000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)</a:t>
                </a:r>
                <a:r>
                  <a:rPr lang="en-US" sz="2000" dirty="0" smtClean="0">
                    <a:solidFill>
                      <a:schemeClr val="bg2">
                        <a:lumMod val="50000"/>
                      </a:schemeClr>
                    </a:solidFill>
                  </a:rPr>
                  <a:t>) </a:t>
                </a:r>
              </a:p>
              <a:p>
                <a:pPr lvl="1"/>
                <a:r>
                  <a:rPr lang="en-US" sz="2000" dirty="0" smtClean="0">
                    <a:solidFill>
                      <a:schemeClr val="bg2">
                        <a:lumMod val="50000"/>
                      </a:schemeClr>
                    </a:solidFill>
                  </a:rPr>
                  <a:t>and dissimilar </a:t>
                </a:r>
                <a:r>
                  <a:rPr lang="en-US" sz="2000" dirty="0">
                    <a:solidFill>
                      <a:schemeClr val="bg2">
                        <a:lumMod val="50000"/>
                      </a:schemeClr>
                    </a:solidFill>
                  </a:rPr>
                  <a:t>to each other </a:t>
                </a:r>
                <a:r>
                  <a:rPr lang="en-US" sz="2000" dirty="0" smtClean="0">
                    <a:solidFill>
                      <a:schemeClr val="bg2">
                        <a:lumMod val="50000"/>
                      </a:schemeClr>
                    </a:solidFill>
                  </a:rPr>
                  <a:t>(e.g. </a:t>
                </a:r>
                <a:r>
                  <a:rPr lang="en-US" sz="2000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dis(</a:t>
                </a:r>
                <a:r>
                  <a:rPr lang="en-US" sz="2000" b="1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s</a:t>
                </a:r>
                <a:r>
                  <a:rPr lang="en-US" sz="2000" b="1" baseline="-250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i</a:t>
                </a:r>
                <a:r>
                  <a:rPr lang="en-US" sz="2000" b="1" dirty="0">
                    <a:solidFill>
                      <a:schemeClr val="bg2">
                        <a:lumMod val="50000"/>
                      </a:schemeClr>
                    </a:solidFill>
                  </a:rPr>
                  <a:t>,</a:t>
                </a:r>
                <a:r>
                  <a:rPr lang="en-US" sz="2000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s</a:t>
                </a:r>
                <a:r>
                  <a:rPr lang="en-US" sz="2000" b="1" baseline="-250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j</a:t>
                </a:r>
                <a:r>
                  <a:rPr lang="en-US" sz="2000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)=1-sim(</a:t>
                </a:r>
                <a:r>
                  <a:rPr lang="en-US" sz="2000" b="1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s</a:t>
                </a:r>
                <a:r>
                  <a:rPr lang="en-US" sz="2000" b="1" baseline="-250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i</a:t>
                </a:r>
                <a:r>
                  <a:rPr lang="en-US" sz="2000" b="1" dirty="0">
                    <a:solidFill>
                      <a:schemeClr val="bg2">
                        <a:lumMod val="50000"/>
                      </a:schemeClr>
                    </a:solidFill>
                  </a:rPr>
                  <a:t>, </a:t>
                </a:r>
                <a:r>
                  <a:rPr lang="en-US" sz="2000" b="1" dirty="0" err="1">
                    <a:solidFill>
                      <a:schemeClr val="bg2">
                        <a:lumMod val="50000"/>
                      </a:schemeClr>
                    </a:solidFill>
                  </a:rPr>
                  <a:t>s</a:t>
                </a:r>
                <a:r>
                  <a:rPr lang="en-US" sz="2000" b="1" baseline="-25000" dirty="0" err="1">
                    <a:solidFill>
                      <a:schemeClr val="bg2">
                        <a:lumMod val="50000"/>
                      </a:schemeClr>
                    </a:solidFill>
                  </a:rPr>
                  <a:t>j</a:t>
                </a:r>
                <a:r>
                  <a:rPr lang="en-US" sz="2000" b="1" dirty="0">
                    <a:solidFill>
                      <a:schemeClr val="bg2">
                        <a:lumMod val="50000"/>
                      </a:schemeClr>
                    </a:solidFill>
                  </a:rPr>
                  <a:t>)</a:t>
                </a:r>
                <a:r>
                  <a:rPr lang="en-US" sz="2000" dirty="0" smtClean="0">
                    <a:solidFill>
                      <a:schemeClr val="bg2">
                        <a:lumMod val="50000"/>
                      </a:schemeClr>
                    </a:solidFill>
                  </a:rPr>
                  <a:t>). </a:t>
                </a:r>
              </a:p>
              <a:p>
                <a:r>
                  <a:rPr lang="en-HK" sz="2400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Maximal Marginal Relevance (MMR): </a:t>
                </a:r>
              </a:p>
              <a:p>
                <a:pPr lvl="3"/>
                <a:r>
                  <a:rPr lang="en-HK" b="1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mmr</a:t>
                </a:r>
                <a:r>
                  <a:rPr lang="en-HK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(</a:t>
                </a:r>
                <a:r>
                  <a:rPr lang="en-HK" b="1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s</a:t>
                </a:r>
                <a:r>
                  <a:rPr lang="en-HK" b="1" baseline="-25000" dirty="0" err="1">
                    <a:solidFill>
                      <a:schemeClr val="bg2">
                        <a:lumMod val="50000"/>
                      </a:schemeClr>
                    </a:solidFill>
                  </a:rPr>
                  <a:t>i</a:t>
                </a:r>
                <a:r>
                  <a:rPr lang="en-HK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)=(1-</a:t>
                </a:r>
                <a:r>
                  <a:rPr lang="el-GR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λ</a:t>
                </a:r>
                <a:r>
                  <a:rPr lang="en-HK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)</a:t>
                </a:r>
                <a:r>
                  <a:rPr lang="en-HK" b="1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sim</a:t>
                </a:r>
                <a:r>
                  <a:rPr lang="en-HK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(</a:t>
                </a:r>
                <a:r>
                  <a:rPr lang="en-HK" b="1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s</a:t>
                </a:r>
                <a:r>
                  <a:rPr lang="en-HK" b="1" baseline="-250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i</a:t>
                </a:r>
                <a:r>
                  <a:rPr lang="en-HK" b="1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,q</a:t>
                </a:r>
                <a:r>
                  <a:rPr lang="en-HK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)+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HK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b="1" dirty="0">
                            <a:solidFill>
                              <a:schemeClr val="bg2">
                                <a:lumMod val="50000"/>
                              </a:schemeClr>
                            </a:solidFill>
                          </a:rPr>
                          <m:t>λ</m:t>
                        </m:r>
                      </m:num>
                      <m:den>
                        <m:r>
                          <a:rPr lang="en-HK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HK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HK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HK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HK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HK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  <m:sup/>
                      <m:e>
                        <m:r>
                          <a:rPr lang="en-HK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𝒅𝒊𝒔</m:t>
                        </m:r>
                        <m:r>
                          <a:rPr lang="en-HK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HK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𝒔𝒊</m:t>
                        </m:r>
                        <m:r>
                          <a:rPr lang="en-HK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𝒔𝒋</m:t>
                        </m:r>
                        <m:r>
                          <a:rPr lang="en-HK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HK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   (</a:t>
                </a:r>
                <a:r>
                  <a:rPr lang="en-HK" dirty="0" smtClean="0">
                    <a:solidFill>
                      <a:schemeClr val="bg2">
                        <a:lumMod val="50000"/>
                      </a:schemeClr>
                    </a:solidFill>
                  </a:rPr>
                  <a:t>score per object)</a:t>
                </a:r>
              </a:p>
              <a:p>
                <a:r>
                  <a:rPr lang="en-HK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E.g. for </a:t>
                </a:r>
                <a:r>
                  <a:rPr lang="en-HK" sz="2400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k=5, we may get 3</a:t>
                </a:r>
                <a:r>
                  <a:rPr lang="en-HK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HK" sz="2400" dirty="0">
                    <a:solidFill>
                      <a:schemeClr val="bg2">
                        <a:lumMod val="50000"/>
                      </a:schemeClr>
                    </a:solidFill>
                  </a:rPr>
                  <a:t>results about </a:t>
                </a:r>
                <a:r>
                  <a:rPr lang="en-HK" sz="2400" b="1" dirty="0">
                    <a:solidFill>
                      <a:schemeClr val="accent6"/>
                    </a:solidFill>
                  </a:rPr>
                  <a:t>apple machines</a:t>
                </a:r>
                <a:r>
                  <a:rPr lang="en-HK" sz="2400" dirty="0">
                    <a:solidFill>
                      <a:schemeClr val="bg2">
                        <a:lumMod val="50000"/>
                      </a:schemeClr>
                    </a:solidFill>
                  </a:rPr>
                  <a:t>, </a:t>
                </a:r>
                <a:r>
                  <a:rPr lang="en-HK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1</a:t>
                </a:r>
                <a:r>
                  <a:rPr lang="en-HK" sz="2400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HK" sz="2400" b="1" dirty="0">
                    <a:solidFill>
                      <a:schemeClr val="bg2">
                        <a:lumMod val="50000"/>
                      </a:schemeClr>
                    </a:solidFill>
                  </a:rPr>
                  <a:t>about </a:t>
                </a:r>
                <a:r>
                  <a:rPr lang="en-HK" sz="2400" b="1" dirty="0">
                    <a:solidFill>
                      <a:srgbClr val="0070C0"/>
                    </a:solidFill>
                  </a:rPr>
                  <a:t>apple fruit</a:t>
                </a:r>
                <a:r>
                  <a:rPr lang="en-HK" sz="2400" dirty="0">
                    <a:solidFill>
                      <a:srgbClr val="0070C0"/>
                    </a:solidFill>
                  </a:rPr>
                  <a:t> </a:t>
                </a:r>
                <a:r>
                  <a:rPr lang="en-HK" sz="2400" dirty="0">
                    <a:solidFill>
                      <a:schemeClr val="bg2">
                        <a:lumMod val="50000"/>
                      </a:schemeClr>
                    </a:solidFill>
                  </a:rPr>
                  <a:t>and </a:t>
                </a:r>
                <a:r>
                  <a:rPr lang="en-HK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1</a:t>
                </a:r>
                <a:r>
                  <a:rPr lang="en-HK" sz="2400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HK" sz="2400" b="1" dirty="0">
                    <a:solidFill>
                      <a:schemeClr val="bg2">
                        <a:lumMod val="50000"/>
                      </a:schemeClr>
                    </a:solidFill>
                  </a:rPr>
                  <a:t>about </a:t>
                </a:r>
                <a:r>
                  <a:rPr lang="en-HK" sz="2400" b="1" dirty="0">
                    <a:solidFill>
                      <a:srgbClr val="FFC000"/>
                    </a:solidFill>
                  </a:rPr>
                  <a:t>New York</a:t>
                </a:r>
                <a:r>
                  <a:rPr lang="en-HK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HK" sz="2000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770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88938" y="1484784"/>
                <a:ext cx="8504237" cy="4572000"/>
              </a:xfrm>
              <a:blipFill rotWithShape="0">
                <a:blip r:embed="rId3"/>
                <a:stretch>
                  <a:fillRect l="-573" t="-1067" r="-143" b="-1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77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F0F69B4-E3A5-4B82-9349-C6AC4A4782B6}" type="slidenum">
              <a:rPr lang="en-US" altLang="zh-CN" smtClean="0">
                <a:solidFill>
                  <a:srgbClr val="FFFFFF"/>
                </a:solidFill>
              </a:rPr>
              <a:pPr eaLnBrk="1" hangingPunct="1"/>
              <a:t>20</a:t>
            </a:fld>
            <a:endParaRPr lang="en-US" altLang="zh-CN" smtClean="0">
              <a:solidFill>
                <a:srgbClr val="FFFFFF"/>
              </a:solidFill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457200" y="3571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3300" b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2.4 Diversity</a:t>
            </a:r>
          </a:p>
          <a:p>
            <a:pPr algn="ctr" eaLnBrk="1" hangingPunct="1"/>
            <a:endParaRPr lang="en-GB" altLang="zh-CN" sz="3300" dirty="0">
              <a:solidFill>
                <a:schemeClr val="accent1"/>
              </a:solidFill>
              <a:latin typeface="Georgia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354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内容占位符 2"/>
          <p:cNvSpPr>
            <a:spLocks noGrp="1"/>
          </p:cNvSpPr>
          <p:nvPr>
            <p:ph idx="4294967295"/>
          </p:nvPr>
        </p:nvSpPr>
        <p:spPr>
          <a:xfrm>
            <a:off x="323528" y="1593304"/>
            <a:ext cx="8569647" cy="4572000"/>
          </a:xfrm>
        </p:spPr>
        <p:txBody>
          <a:bodyPr/>
          <a:lstStyle/>
          <a:p>
            <a:r>
              <a:rPr lang="en-HK" sz="2400" dirty="0" smtClean="0">
                <a:solidFill>
                  <a:schemeClr val="bg2">
                    <a:lumMod val="50000"/>
                  </a:schemeClr>
                </a:solidFill>
              </a:rPr>
              <a:t>E.g</a:t>
            </a:r>
            <a:r>
              <a:rPr lang="en-HK" sz="24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HK" sz="2400" b="1" i="1" dirty="0">
                <a:solidFill>
                  <a:schemeClr val="bg2">
                    <a:lumMod val="50000"/>
                  </a:schemeClr>
                </a:solidFill>
              </a:rPr>
              <a:t>q</a:t>
            </a:r>
            <a:r>
              <a:rPr lang="en-HK" sz="2400" dirty="0">
                <a:solidFill>
                  <a:schemeClr val="bg2">
                    <a:lumMod val="50000"/>
                  </a:schemeClr>
                </a:solidFill>
              </a:rPr>
              <a:t>=“apple” </a:t>
            </a:r>
            <a:r>
              <a:rPr lang="en-HK" sz="2400" dirty="0" smtClean="0">
                <a:solidFill>
                  <a:schemeClr val="bg2">
                    <a:lumMod val="50000"/>
                  </a:schemeClr>
                </a:solidFill>
              </a:rPr>
              <a:t>and </a:t>
            </a:r>
            <a:r>
              <a:rPr lang="en-HK" sz="2400" b="1" i="1" dirty="0" smtClean="0">
                <a:solidFill>
                  <a:schemeClr val="bg2">
                    <a:lumMod val="50000"/>
                  </a:schemeClr>
                </a:solidFill>
              </a:rPr>
              <a:t>k</a:t>
            </a:r>
            <a:r>
              <a:rPr lang="en-HK" sz="2400" dirty="0" smtClean="0">
                <a:solidFill>
                  <a:schemeClr val="bg2">
                    <a:lumMod val="50000"/>
                  </a:schemeClr>
                </a:solidFill>
              </a:rPr>
              <a:t>=5 we may get initially 20 results:</a:t>
            </a:r>
          </a:p>
          <a:p>
            <a:pPr lvl="1"/>
            <a:r>
              <a:rPr lang="en-HK" sz="1900" b="1" dirty="0" smtClean="0">
                <a:solidFill>
                  <a:schemeClr val="bg2">
                    <a:lumMod val="50000"/>
                  </a:schemeClr>
                </a:solidFill>
              </a:rPr>
              <a:t>15</a:t>
            </a:r>
            <a:r>
              <a:rPr lang="en-HK" sz="1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HK" sz="1900" b="1" dirty="0" smtClean="0">
                <a:solidFill>
                  <a:schemeClr val="bg2">
                    <a:lumMod val="50000"/>
                  </a:schemeClr>
                </a:solidFill>
              </a:rPr>
              <a:t>apple </a:t>
            </a:r>
            <a:r>
              <a:rPr lang="en-HK" sz="1900" b="1" dirty="0" smtClean="0">
                <a:solidFill>
                  <a:schemeClr val="accent1"/>
                </a:solidFill>
              </a:rPr>
              <a:t>machines </a:t>
            </a:r>
            <a:r>
              <a:rPr lang="en-HK" sz="19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</a:p>
          <a:p>
            <a:pPr lvl="1"/>
            <a:r>
              <a:rPr lang="en-HK" sz="1900" b="1" dirty="0" smtClean="0">
                <a:solidFill>
                  <a:schemeClr val="bg2">
                    <a:lumMod val="50000"/>
                  </a:schemeClr>
                </a:solidFill>
              </a:rPr>
              <a:t>3 </a:t>
            </a:r>
            <a:r>
              <a:rPr lang="en-HK" sz="1900" b="1" dirty="0">
                <a:solidFill>
                  <a:schemeClr val="bg2">
                    <a:lumMod val="50000"/>
                  </a:schemeClr>
                </a:solidFill>
              </a:rPr>
              <a:t>about apple </a:t>
            </a:r>
            <a:r>
              <a:rPr lang="en-HK" sz="1900" b="1" dirty="0">
                <a:solidFill>
                  <a:srgbClr val="0070C0"/>
                </a:solidFill>
              </a:rPr>
              <a:t>fruit</a:t>
            </a:r>
            <a:r>
              <a:rPr lang="en-HK" sz="1900" dirty="0">
                <a:solidFill>
                  <a:schemeClr val="bg2">
                    <a:lumMod val="50000"/>
                  </a:schemeClr>
                </a:solidFill>
              </a:rPr>
              <a:t> and </a:t>
            </a:r>
            <a:endParaRPr lang="en-HK" sz="19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HK" sz="1900" b="1" dirty="0" smtClean="0">
                <a:solidFill>
                  <a:schemeClr val="bg2">
                    <a:lumMod val="50000"/>
                  </a:schemeClr>
                </a:solidFill>
              </a:rPr>
              <a:t>2 </a:t>
            </a:r>
            <a:r>
              <a:rPr lang="en-HK" sz="1900" b="1" dirty="0">
                <a:solidFill>
                  <a:schemeClr val="bg2">
                    <a:lumMod val="50000"/>
                  </a:schemeClr>
                </a:solidFill>
              </a:rPr>
              <a:t>about </a:t>
            </a:r>
            <a:r>
              <a:rPr lang="en-HK" sz="1900" b="1" dirty="0">
                <a:solidFill>
                  <a:srgbClr val="FFC000"/>
                </a:solidFill>
              </a:rPr>
              <a:t>New York</a:t>
            </a:r>
            <a:r>
              <a:rPr lang="en-HK" sz="19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endParaRPr lang="en-HK" sz="19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HK" sz="1900" dirty="0" smtClean="0">
                <a:solidFill>
                  <a:schemeClr val="bg2">
                    <a:lumMod val="50000"/>
                  </a:schemeClr>
                </a:solidFill>
              </a:rPr>
              <a:t>where </a:t>
            </a:r>
            <a:r>
              <a:rPr lang="en-HK" sz="1900" b="1" dirty="0" err="1" smtClean="0">
                <a:solidFill>
                  <a:schemeClr val="bg2">
                    <a:lumMod val="50000"/>
                  </a:schemeClr>
                </a:solidFill>
              </a:rPr>
              <a:t>sim</a:t>
            </a:r>
            <a:r>
              <a:rPr lang="en-HK" sz="1900" b="1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HK" sz="1900" b="1" dirty="0" err="1" smtClean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en-HK" sz="1900" b="1" baseline="-25000" dirty="0" err="1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HK" sz="1900" b="1" dirty="0" err="1" smtClean="0">
                <a:solidFill>
                  <a:schemeClr val="bg2">
                    <a:lumMod val="50000"/>
                  </a:schemeClr>
                </a:solidFill>
              </a:rPr>
              <a:t>,q</a:t>
            </a:r>
            <a:r>
              <a:rPr lang="en-HK" sz="1900" b="1" dirty="0" smtClean="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en-HK" sz="1900" dirty="0" smtClean="0">
                <a:solidFill>
                  <a:schemeClr val="bg2">
                    <a:lumMod val="50000"/>
                  </a:schemeClr>
                </a:solidFill>
              </a:rPr>
              <a:t>for machines is very weak in comparison to fruit and NY</a:t>
            </a:r>
            <a:endParaRPr lang="en-HK" sz="19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HK" sz="2400" dirty="0" smtClean="0">
                <a:solidFill>
                  <a:schemeClr val="bg2">
                    <a:lumMod val="50000"/>
                  </a:schemeClr>
                </a:solidFill>
              </a:rPr>
              <a:t>Then, we may end up with 3 fruits, 2 NY and 0 machine results. </a:t>
            </a:r>
          </a:p>
          <a:p>
            <a:r>
              <a:rPr lang="en-HK" sz="2400" dirty="0" smtClean="0">
                <a:solidFill>
                  <a:schemeClr val="bg2">
                    <a:lumMod val="50000"/>
                  </a:schemeClr>
                </a:solidFill>
              </a:rPr>
              <a:t>We observe that machines are not presented; </a:t>
            </a:r>
          </a:p>
          <a:p>
            <a:pPr defTabSz="668338"/>
            <a:r>
              <a:rPr lang="en-HK" sz="2400" dirty="0" smtClean="0">
                <a:solidFill>
                  <a:schemeClr val="bg2">
                    <a:lumMod val="50000"/>
                  </a:schemeClr>
                </a:solidFill>
              </a:rPr>
              <a:t>We suggest that since they exist 15 out 20 </a:t>
            </a:r>
          </a:p>
          <a:p>
            <a:pPr lvl="1" defTabSz="668338"/>
            <a:r>
              <a:rPr lang="en-HK" sz="1900" dirty="0" smtClean="0">
                <a:solidFill>
                  <a:schemeClr val="bg2">
                    <a:lumMod val="50000"/>
                  </a:schemeClr>
                </a:solidFill>
              </a:rPr>
              <a:t>they should be proportionally included! </a:t>
            </a:r>
          </a:p>
          <a:p>
            <a:pPr defTabSz="668338"/>
            <a:r>
              <a:rPr lang="en-HK" sz="2400" dirty="0" smtClean="0">
                <a:solidFill>
                  <a:schemeClr val="bg2">
                    <a:lumMod val="50000"/>
                  </a:schemeClr>
                </a:solidFill>
              </a:rPr>
              <a:t>Proportionality facilitates some diversity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F0F69B4-E3A5-4B82-9349-C6AC4A4782B6}" type="slidenum">
              <a:rPr lang="en-US" altLang="zh-CN" smtClean="0">
                <a:solidFill>
                  <a:srgbClr val="FFFFFF"/>
                </a:solidFill>
              </a:rPr>
              <a:pPr eaLnBrk="1" hangingPunct="1"/>
              <a:t>21</a:t>
            </a:fld>
            <a:endParaRPr lang="en-US" altLang="zh-CN" smtClean="0">
              <a:solidFill>
                <a:srgbClr val="FFFFFF"/>
              </a:solidFill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457200" y="3571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3300" b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2.5 Proportionality</a:t>
            </a:r>
          </a:p>
          <a:p>
            <a:pPr algn="ctr" eaLnBrk="1" hangingPunct="1"/>
            <a:endParaRPr lang="en-US" altLang="zh-CN" sz="3300" b="1" dirty="0" smtClean="0">
              <a:solidFill>
                <a:schemeClr val="tx2"/>
              </a:solidFill>
              <a:latin typeface="Georgia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523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内容占位符 2"/>
          <p:cNvSpPr>
            <a:spLocks noGrp="1"/>
          </p:cNvSpPr>
          <p:nvPr>
            <p:ph idx="4294967295"/>
          </p:nvPr>
        </p:nvSpPr>
        <p:spPr>
          <a:xfrm>
            <a:off x="446088" y="1412875"/>
            <a:ext cx="8229600" cy="4945063"/>
          </a:xfrm>
        </p:spPr>
        <p:txBody>
          <a:bodyPr/>
          <a:lstStyle/>
          <a:p>
            <a:pPr marL="514350" indent="-514350">
              <a:lnSpc>
                <a:spcPct val="110000"/>
              </a:lnSpc>
              <a:buFont typeface="Wingdings 2" pitchFamily="18" charset="2"/>
              <a:buNone/>
            </a:pPr>
            <a:r>
              <a:rPr lang="en-US" altLang="zh-CN" sz="4000" b="1" dirty="0" smtClean="0">
                <a:solidFill>
                  <a:schemeClr val="accent1"/>
                </a:solidFill>
                <a:ea typeface="宋体" pitchFamily="2" charset="-122"/>
              </a:rPr>
              <a:t>1. Motivation</a:t>
            </a:r>
          </a:p>
          <a:p>
            <a:pPr marL="514350" indent="-514350">
              <a:lnSpc>
                <a:spcPct val="110000"/>
              </a:lnSpc>
              <a:buFont typeface="Wingdings 2" pitchFamily="18" charset="2"/>
              <a:buNone/>
            </a:pPr>
            <a:r>
              <a:rPr lang="en-US" altLang="zh-CN" sz="4000" b="1" dirty="0" smtClean="0">
                <a:solidFill>
                  <a:schemeClr val="accent1"/>
                </a:solidFill>
                <a:ea typeface="宋体" pitchFamily="2" charset="-122"/>
              </a:rPr>
              <a:t>2. Background &amp; Related work</a:t>
            </a:r>
          </a:p>
          <a:p>
            <a:pPr marL="514350" indent="-514350">
              <a:lnSpc>
                <a:spcPct val="110000"/>
              </a:lnSpc>
              <a:buFont typeface="Wingdings 2" pitchFamily="18" charset="2"/>
              <a:buNone/>
            </a:pPr>
            <a:r>
              <a:rPr lang="en-US" altLang="zh-CN" sz="4000" b="1" dirty="0" smtClean="0">
                <a:solidFill>
                  <a:srgbClr val="998700"/>
                </a:solidFill>
                <a:ea typeface="宋体" pitchFamily="2" charset="-122"/>
              </a:rPr>
              <a:t>3. Diverse </a:t>
            </a:r>
            <a:r>
              <a:rPr lang="en-US" altLang="zh-CN" sz="3800" b="1" dirty="0" smtClean="0">
                <a:solidFill>
                  <a:srgbClr val="998700"/>
                </a:solidFill>
                <a:ea typeface="宋体" pitchFamily="2" charset="-122"/>
              </a:rPr>
              <a:t>&amp; Proportional Size-</a:t>
            </a:r>
            <a:r>
              <a:rPr lang="en-US" altLang="zh-CN" sz="3800" b="1" i="1" dirty="0" smtClean="0">
                <a:solidFill>
                  <a:srgbClr val="998700"/>
                </a:solidFill>
                <a:ea typeface="宋体" pitchFamily="2" charset="-122"/>
              </a:rPr>
              <a:t>l</a:t>
            </a:r>
          </a:p>
          <a:p>
            <a:pPr marL="514350" indent="-514350">
              <a:lnSpc>
                <a:spcPct val="110000"/>
              </a:lnSpc>
              <a:buFont typeface="Wingdings 2" pitchFamily="18" charset="2"/>
              <a:buNone/>
            </a:pPr>
            <a:r>
              <a:rPr lang="en-US" altLang="zh-CN" sz="4000" b="1" dirty="0" smtClean="0">
                <a:solidFill>
                  <a:srgbClr val="546D7A"/>
                </a:solidFill>
                <a:ea typeface="宋体" pitchFamily="2" charset="-122"/>
              </a:rPr>
              <a:t>4. Size-</a:t>
            </a:r>
            <a:r>
              <a:rPr lang="en-US" altLang="zh-CN" sz="4000" b="1" i="1" dirty="0" smtClean="0">
                <a:solidFill>
                  <a:srgbClr val="546D7A"/>
                </a:solidFill>
                <a:ea typeface="宋体" pitchFamily="2" charset="-122"/>
              </a:rPr>
              <a:t>l</a:t>
            </a:r>
            <a:r>
              <a:rPr lang="en-US" altLang="zh-CN" sz="4000" b="1" dirty="0" smtClean="0">
                <a:solidFill>
                  <a:srgbClr val="546D7A"/>
                </a:solidFill>
                <a:ea typeface="宋体" pitchFamily="2" charset="-122"/>
              </a:rPr>
              <a:t> &amp; Prelim-</a:t>
            </a:r>
            <a:r>
              <a:rPr lang="en-US" altLang="zh-CN" sz="4000" b="1" i="1" dirty="0" smtClean="0">
                <a:solidFill>
                  <a:srgbClr val="546D7A"/>
                </a:solidFill>
                <a:ea typeface="宋体" pitchFamily="2" charset="-122"/>
              </a:rPr>
              <a:t>l</a:t>
            </a:r>
            <a:r>
              <a:rPr lang="en-US" altLang="zh-CN" sz="4000" b="1" dirty="0" smtClean="0">
                <a:solidFill>
                  <a:srgbClr val="546D7A"/>
                </a:solidFill>
                <a:ea typeface="宋体" pitchFamily="2" charset="-122"/>
              </a:rPr>
              <a:t> OSs </a:t>
            </a:r>
          </a:p>
          <a:p>
            <a:pPr marL="514350" indent="-514350">
              <a:lnSpc>
                <a:spcPct val="110000"/>
              </a:lnSpc>
              <a:spcBef>
                <a:spcPts val="525"/>
              </a:spcBef>
              <a:buFont typeface="Wingdings 2" pitchFamily="18" charset="2"/>
              <a:buNone/>
            </a:pPr>
            <a:r>
              <a:rPr lang="en-US" altLang="zh-CN" sz="4000" b="1" dirty="0" smtClean="0">
                <a:solidFill>
                  <a:srgbClr val="546D7A"/>
                </a:solidFill>
                <a:ea typeface="宋体" pitchFamily="2" charset="-122"/>
              </a:rPr>
              <a:t>5. Evaluation Results</a:t>
            </a:r>
          </a:p>
          <a:p>
            <a:pPr marL="514350" indent="-514350">
              <a:lnSpc>
                <a:spcPct val="110000"/>
              </a:lnSpc>
              <a:spcBef>
                <a:spcPts val="525"/>
              </a:spcBef>
              <a:buFont typeface="Wingdings 2" pitchFamily="18" charset="2"/>
              <a:buNone/>
            </a:pPr>
            <a:r>
              <a:rPr lang="en-US" altLang="zh-CN" sz="4000" b="1" dirty="0" smtClean="0">
                <a:solidFill>
                  <a:srgbClr val="546D7A"/>
                </a:solidFill>
                <a:ea typeface="宋体" pitchFamily="2" charset="-122"/>
              </a:rPr>
              <a:t>6. Conclusion &amp; Future W</a:t>
            </a:r>
            <a:r>
              <a:rPr lang="en-US" altLang="zh-CN" sz="4000" b="1" dirty="0" smtClean="0">
                <a:solidFill>
                  <a:schemeClr val="tx2"/>
                </a:solidFill>
                <a:ea typeface="宋体" pitchFamily="2" charset="-122"/>
              </a:rPr>
              <a:t>ork</a:t>
            </a:r>
          </a:p>
        </p:txBody>
      </p:sp>
      <p:sp>
        <p:nvSpPr>
          <p:cNvPr id="34819" name="标题 1"/>
          <p:cNvSpPr>
            <a:spLocks noGrp="1"/>
          </p:cNvSpPr>
          <p:nvPr>
            <p:ph type="title" idx="4294967295"/>
          </p:nvPr>
        </p:nvSpPr>
        <p:spPr>
          <a:xfrm>
            <a:off x="0" y="-26988"/>
            <a:ext cx="8534400" cy="758826"/>
          </a:xfrm>
        </p:spPr>
        <p:txBody>
          <a:bodyPr/>
          <a:lstStyle/>
          <a:p>
            <a:r>
              <a:rPr lang="en-US" altLang="zh-CN" b="1" smtClean="0">
                <a:solidFill>
                  <a:srgbClr val="546D7A"/>
                </a:solidFill>
                <a:ea typeface="宋体" pitchFamily="2" charset="-122"/>
              </a:rPr>
              <a:t>Outline</a:t>
            </a:r>
            <a:endParaRPr lang="en-GB" altLang="zh-CN" b="1" smtClean="0">
              <a:solidFill>
                <a:srgbClr val="546D7A"/>
              </a:solidFill>
              <a:ea typeface="宋体" pitchFamily="2" charset="-122"/>
            </a:endParaRPr>
          </a:p>
        </p:txBody>
      </p:sp>
      <p:sp>
        <p:nvSpPr>
          <p:cNvPr id="34820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719AB3A-9E06-42FD-AA57-D776D380D84A}" type="slidenum">
              <a:rPr lang="en-US" altLang="zh-CN" smtClean="0">
                <a:solidFill>
                  <a:srgbClr val="FFFFFF"/>
                </a:solidFill>
              </a:rPr>
              <a:pPr eaLnBrk="1" hangingPunct="1"/>
              <a:t>22</a:t>
            </a:fld>
            <a:endParaRPr lang="en-US" altLang="zh-CN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标题 1"/>
          <p:cNvSpPr>
            <a:spLocks noGrp="1"/>
          </p:cNvSpPr>
          <p:nvPr>
            <p:ph type="title" idx="4294967295"/>
          </p:nvPr>
        </p:nvSpPr>
        <p:spPr>
          <a:xfrm>
            <a:off x="142056" y="221902"/>
            <a:ext cx="8534400" cy="758826"/>
          </a:xfrm>
        </p:spPr>
        <p:txBody>
          <a:bodyPr/>
          <a:lstStyle/>
          <a:p>
            <a:r>
              <a:rPr lang="en-US" altLang="zh-CN" b="1" dirty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3.1 Diverse </a:t>
            </a:r>
            <a:r>
              <a:rPr lang="en-US" altLang="zh-CN" b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size-</a:t>
            </a:r>
            <a:r>
              <a:rPr lang="en-US" altLang="zh-CN" b="1" i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l</a:t>
            </a:r>
            <a:r>
              <a:rPr lang="en-US" altLang="zh-CN" b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 (</a:t>
            </a:r>
            <a:r>
              <a:rPr lang="en-US" altLang="zh-CN" b="1" dirty="0" err="1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DSize</a:t>
            </a:r>
            <a:r>
              <a:rPr lang="en-US" altLang="zh-CN" b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-</a:t>
            </a:r>
            <a:r>
              <a:rPr lang="en-US" altLang="zh-CN" b="1" i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l</a:t>
            </a:r>
            <a:r>
              <a:rPr lang="en-US" altLang="zh-CN" b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) OS</a:t>
            </a:r>
            <a:endParaRPr lang="en-GB" altLang="zh-CN" b="1" dirty="0" smtClean="0">
              <a:solidFill>
                <a:srgbClr val="546D7A"/>
              </a:solidFill>
              <a:ea typeface="宋体" pitchFamily="2" charset="-122"/>
            </a:endParaRPr>
          </a:p>
        </p:txBody>
      </p:sp>
      <p:sp>
        <p:nvSpPr>
          <p:cNvPr id="34820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719AB3A-9E06-42FD-AA57-D776D380D84A}" type="slidenum">
              <a:rPr lang="en-US" altLang="zh-CN" smtClean="0">
                <a:solidFill>
                  <a:srgbClr val="FFFFFF"/>
                </a:solidFill>
              </a:rPr>
              <a:pPr eaLnBrk="1" hangingPunct="1"/>
              <a:t>23</a:t>
            </a:fld>
            <a:endParaRPr lang="en-US" altLang="zh-CN" smtClean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246763"/>
            <a:ext cx="5760640" cy="49905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56176" y="3989963"/>
            <a:ext cx="29482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u="sng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Diversity Properties:</a:t>
            </a:r>
          </a:p>
          <a:p>
            <a:r>
              <a:rPr lang="en-HK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Christos </a:t>
            </a:r>
            <a:r>
              <a:rPr lang="en-HK" b="1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Faloutsos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appears only </a:t>
            </a:r>
            <a:r>
              <a:rPr lang="en-US" b="1" dirty="0" smtClean="0">
                <a:solidFill>
                  <a:schemeClr val="accent6"/>
                </a:solidFill>
                <a:latin typeface="+mj-lt"/>
              </a:rPr>
              <a:t>twice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; </a:t>
            </a:r>
          </a:p>
          <a:p>
            <a:r>
              <a:rPr lang="en-HK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facilitating the appearance </a:t>
            </a:r>
          </a:p>
          <a:p>
            <a:r>
              <a:rPr lang="en-HK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of </a:t>
            </a:r>
            <a:r>
              <a:rPr lang="en-HK" dirty="0" smtClean="0">
                <a:solidFill>
                  <a:schemeClr val="accent6"/>
                </a:solidFill>
                <a:latin typeface="+mj-lt"/>
              </a:rPr>
              <a:t>other interesting </a:t>
            </a:r>
          </a:p>
          <a:p>
            <a:r>
              <a:rPr lang="en-HK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information</a:t>
            </a:r>
          </a:p>
        </p:txBody>
      </p:sp>
    </p:spTree>
    <p:extLst>
      <p:ext uri="{BB962C8B-B14F-4D97-AF65-F5344CB8AC3E}">
        <p14:creationId xmlns:p14="http://schemas.microsoft.com/office/powerpoint/2010/main" val="317123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0" y="2343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3584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3584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3584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35851" name="Slide Number Placeholder 1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94B73FC-1DD0-4322-ADB5-CB2AA387A67D}" type="slidenum">
              <a:rPr lang="en-US" altLang="zh-CN" smtClean="0">
                <a:solidFill>
                  <a:srgbClr val="FFFFFF"/>
                </a:solidFill>
              </a:rPr>
              <a:pPr eaLnBrk="1" hangingPunct="1"/>
              <a:t>24</a:t>
            </a:fld>
            <a:endParaRPr lang="en-US" altLang="zh-CN" smtClean="0">
              <a:solidFill>
                <a:srgbClr val="FFFFFF"/>
              </a:solidFill>
            </a:endParaRPr>
          </a:p>
        </p:txBody>
      </p:sp>
      <p:pic>
        <p:nvPicPr>
          <p:cNvPr id="35853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82" y="1556792"/>
            <a:ext cx="6893967" cy="1166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539552" y="1506270"/>
            <a:ext cx="12811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zh-CN" sz="1600" b="1" dirty="0" smtClean="0">
                <a:solidFill>
                  <a:srgbClr val="C00000"/>
                </a:solidFill>
                <a:latin typeface="Georgia" pitchFamily="18" charset="0"/>
                <a:ea typeface="宋体" pitchFamily="2" charset="-122"/>
              </a:rPr>
              <a:t>Formulas:</a:t>
            </a:r>
            <a:endParaRPr lang="en-GB" altLang="zh-CN" sz="1600" b="1" dirty="0">
              <a:latin typeface="Georgia" pitchFamily="18" charset="0"/>
              <a:ea typeface="宋体" pitchFamily="2" charset="-122"/>
            </a:endParaRPr>
          </a:p>
        </p:txBody>
      </p:sp>
      <p:pic>
        <p:nvPicPr>
          <p:cNvPr id="35854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88" y="2852936"/>
            <a:ext cx="2792124" cy="47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848621"/>
              </p:ext>
            </p:extLst>
          </p:nvPr>
        </p:nvGraphicFramePr>
        <p:xfrm>
          <a:off x="827586" y="3900656"/>
          <a:ext cx="7000141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89514"/>
                <a:gridCol w="736857"/>
                <a:gridCol w="736857"/>
                <a:gridCol w="884228"/>
                <a:gridCol w="884228"/>
                <a:gridCol w="884228"/>
                <a:gridCol w="8842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Name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 smtClean="0"/>
                        <a:t>li</a:t>
                      </a:r>
                      <a:endParaRPr lang="zh-CN" altLang="en-US" i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 err="1" smtClean="0"/>
                        <a:t>fr</a:t>
                      </a:r>
                      <a:endParaRPr lang="zh-CN" altLang="en-US" i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 smtClean="0"/>
                        <a:t>dv</a:t>
                      </a:r>
                      <a:r>
                        <a:rPr lang="en-US" altLang="zh-CN" dirty="0" smtClean="0"/>
                        <a:t>[1]</a:t>
                      </a:r>
                      <a:endParaRPr lang="zh-CN" alt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 err="1" smtClean="0"/>
                        <a:t>dw</a:t>
                      </a:r>
                      <a:r>
                        <a:rPr lang="en-US" altLang="zh-CN" dirty="0" smtClean="0"/>
                        <a:t>[1]</a:t>
                      </a:r>
                      <a:endParaRPr lang="zh-CN" alt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 smtClean="0"/>
                        <a:t>dv</a:t>
                      </a:r>
                      <a:r>
                        <a:rPr lang="en-US" altLang="zh-CN" dirty="0" smtClean="0"/>
                        <a:t>[2]</a:t>
                      </a:r>
                      <a:endParaRPr lang="zh-CN" alt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 err="1" smtClean="0"/>
                        <a:t>dw</a:t>
                      </a:r>
                      <a:r>
                        <a:rPr lang="en-US" altLang="zh-CN" dirty="0" smtClean="0"/>
                        <a:t>[2]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altLang="zh-CN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S.Krishnamurthy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0.5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altLang="zh-CN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C.Faloutsos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1.8</a:t>
                      </a:r>
                      <a:endParaRPr lang="zh-CN" alt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12</a:t>
                      </a:r>
                      <a:endParaRPr lang="zh-CN" alt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1.0</a:t>
                      </a:r>
                      <a:endParaRPr lang="zh-CN" alt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1.8</a:t>
                      </a:r>
                      <a:endParaRPr lang="zh-CN" alt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</a:t>
                      </a:r>
                      <a:endParaRPr lang="zh-CN" alt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1.6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827584" y="3900656"/>
            <a:ext cx="3456384" cy="1080120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283969" y="3900656"/>
            <a:ext cx="1800199" cy="1080120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6084168" y="3900656"/>
            <a:ext cx="1772071" cy="1080120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67944" y="5189751"/>
                <a:ext cx="2512226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0" smtClean="0">
                          <a:latin typeface="Cambria Math"/>
                        </a:rPr>
                        <m:t>1−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/>
                            </a:rPr>
                            <m:t>2−1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/>
                            </a:rPr>
                            <m:t>10−1</m:t>
                          </m:r>
                        </m:den>
                      </m:f>
                      <m:r>
                        <a:rPr lang="en-US" altLang="zh-CN" b="0" i="1" smtClean="0">
                          <a:latin typeface="Cambria Math"/>
                        </a:rPr>
                        <m:t>=1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altLang="zh-CN" b="0" i="1" smtClean="0">
                          <a:latin typeface="Cambria Math"/>
                        </a:rPr>
                        <m:t>0.9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5189751"/>
                <a:ext cx="2512226" cy="6127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971600" y="5340942"/>
            <a:ext cx="31694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zh-CN" sz="1600" b="1" dirty="0" smtClean="0">
                <a:solidFill>
                  <a:srgbClr val="C00000"/>
                </a:solidFill>
                <a:latin typeface="Georgia" pitchFamily="18" charset="0"/>
                <a:ea typeface="宋体" pitchFamily="2" charset="-122"/>
              </a:rPr>
              <a:t>e.g. C. </a:t>
            </a:r>
            <a:r>
              <a:rPr lang="en-GB" altLang="zh-CN" sz="1600" b="1" dirty="0" err="1" smtClean="0">
                <a:solidFill>
                  <a:srgbClr val="C00000"/>
                </a:solidFill>
                <a:latin typeface="Georgia" pitchFamily="18" charset="0"/>
                <a:ea typeface="宋体" pitchFamily="2" charset="-122"/>
              </a:rPr>
              <a:t>Faloutsos</a:t>
            </a:r>
            <a:r>
              <a:rPr lang="en-GB" altLang="zh-CN" sz="1600" b="1" dirty="0" smtClean="0">
                <a:solidFill>
                  <a:srgbClr val="C00000"/>
                </a:solidFill>
                <a:latin typeface="Georgia" pitchFamily="18" charset="0"/>
                <a:ea typeface="宋体" pitchFamily="2" charset="-122"/>
              </a:rPr>
              <a:t> (</a:t>
            </a:r>
            <a:r>
              <a:rPr lang="en-GB" altLang="zh-CN" sz="1600" b="1" i="1" dirty="0" smtClean="0">
                <a:solidFill>
                  <a:srgbClr val="C00000"/>
                </a:solidFill>
                <a:latin typeface="Georgia" pitchFamily="18" charset="0"/>
                <a:ea typeface="宋体" pitchFamily="2" charset="-122"/>
              </a:rPr>
              <a:t>z</a:t>
            </a:r>
            <a:r>
              <a:rPr lang="en-GB" altLang="zh-CN" sz="1600" b="1" dirty="0" smtClean="0">
                <a:solidFill>
                  <a:srgbClr val="C00000"/>
                </a:solidFill>
                <a:latin typeface="Georgia" pitchFamily="18" charset="0"/>
                <a:ea typeface="宋体" pitchFamily="2" charset="-122"/>
              </a:rPr>
              <a:t>=2, </a:t>
            </a:r>
            <a:r>
              <a:rPr lang="en-GB" altLang="zh-CN" sz="1600" b="1" i="1" dirty="0" smtClean="0">
                <a:solidFill>
                  <a:srgbClr val="C00000"/>
                </a:solidFill>
                <a:latin typeface="Georgia" pitchFamily="18" charset="0"/>
                <a:ea typeface="宋体" pitchFamily="2" charset="-122"/>
              </a:rPr>
              <a:t>l</a:t>
            </a:r>
            <a:r>
              <a:rPr lang="en-GB" altLang="zh-CN" sz="1600" b="1" dirty="0" smtClean="0">
                <a:solidFill>
                  <a:srgbClr val="C00000"/>
                </a:solidFill>
                <a:latin typeface="Georgia" pitchFamily="18" charset="0"/>
                <a:ea typeface="宋体" pitchFamily="2" charset="-122"/>
              </a:rPr>
              <a:t>=10):</a:t>
            </a:r>
            <a:endParaRPr lang="en-GB" altLang="zh-CN" sz="1600" b="1" dirty="0"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907704" y="3562102"/>
            <a:ext cx="48245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zh-CN" sz="1600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  <a:ea typeface="宋体" pitchFamily="2" charset="-122"/>
              </a:rPr>
              <a:t>Co-authors in OS of M. </a:t>
            </a:r>
            <a:r>
              <a:rPr lang="en-GB" altLang="zh-CN" sz="1600" b="1" dirty="0" err="1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  <a:ea typeface="宋体" pitchFamily="2" charset="-122"/>
              </a:rPr>
              <a:t>Faloutsos</a:t>
            </a:r>
            <a:r>
              <a:rPr lang="en-GB" altLang="zh-CN" sz="1600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  <a:ea typeface="宋体" pitchFamily="2" charset="-122"/>
              </a:rPr>
              <a:t>, </a:t>
            </a:r>
            <a:r>
              <a:rPr lang="en-US" altLang="zh-CN" sz="1600" b="1" dirty="0" smtClean="0">
                <a:solidFill>
                  <a:srgbClr val="C00000"/>
                </a:solidFill>
                <a:latin typeface="Georgia" pitchFamily="18" charset="0"/>
                <a:ea typeface="宋体" pitchFamily="2" charset="-122"/>
              </a:rPr>
              <a:t>z=2,</a:t>
            </a:r>
            <a:r>
              <a:rPr lang="en-US" altLang="zh-CN" sz="1600" b="1" i="1" dirty="0" smtClean="0">
                <a:solidFill>
                  <a:srgbClr val="C00000"/>
                </a:solidFill>
                <a:latin typeface="Georgia" pitchFamily="18" charset="0"/>
                <a:ea typeface="宋体" pitchFamily="2" charset="-122"/>
              </a:rPr>
              <a:t> l</a:t>
            </a:r>
            <a:r>
              <a:rPr lang="en-US" altLang="zh-CN" sz="1600" b="1" dirty="0" smtClean="0">
                <a:solidFill>
                  <a:srgbClr val="C00000"/>
                </a:solidFill>
                <a:latin typeface="Georgia" pitchFamily="18" charset="0"/>
                <a:ea typeface="宋体" pitchFamily="2" charset="-122"/>
              </a:rPr>
              <a:t>=10</a:t>
            </a:r>
            <a:endParaRPr lang="en-GB" altLang="zh-CN" sz="1600" b="1" dirty="0" smtClean="0">
              <a:solidFill>
                <a:srgbClr val="C00000"/>
              </a:solidFill>
              <a:latin typeface="Georgia" pitchFamily="18" charset="0"/>
              <a:ea typeface="宋体" pitchFamily="2" charset="-122"/>
            </a:endParaRPr>
          </a:p>
          <a:p>
            <a:endParaRPr lang="en-GB" altLang="zh-CN" sz="1600" b="1" dirty="0">
              <a:solidFill>
                <a:schemeClr val="accent3">
                  <a:lumMod val="75000"/>
                </a:schemeClr>
              </a:solidFill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142056" y="844550"/>
            <a:ext cx="85344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3300" b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3.1 Diverse size-</a:t>
            </a:r>
            <a:r>
              <a:rPr lang="en-US" altLang="zh-CN" sz="3300" b="1" i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l</a:t>
            </a:r>
            <a:r>
              <a:rPr lang="en-US" altLang="zh-CN" sz="3300" b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 (</a:t>
            </a:r>
            <a:r>
              <a:rPr lang="en-US" altLang="zh-CN" sz="3300" b="1" dirty="0" err="1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DSize</a:t>
            </a:r>
            <a:r>
              <a:rPr lang="en-US" altLang="zh-CN" sz="3300" b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-</a:t>
            </a:r>
            <a:r>
              <a:rPr lang="en-US" altLang="zh-CN" sz="3300" b="1" i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l</a:t>
            </a:r>
            <a:r>
              <a:rPr lang="en-US" altLang="zh-CN" sz="3300" b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) OS </a:t>
            </a:r>
            <a:r>
              <a:rPr lang="en-GB" altLang="zh-CN" sz="3300" b="1" dirty="0" smtClean="0">
                <a:solidFill>
                  <a:schemeClr val="tx2"/>
                </a:solidFill>
                <a:latin typeface="Georgia" pitchFamily="18" charset="0"/>
              </a:rPr>
              <a:t/>
            </a:r>
            <a:br>
              <a:rPr lang="en-GB" altLang="zh-CN" sz="3300" b="1" dirty="0" smtClean="0">
                <a:solidFill>
                  <a:schemeClr val="tx2"/>
                </a:solidFill>
                <a:latin typeface="Georgia" pitchFamily="18" charset="0"/>
              </a:rPr>
            </a:br>
            <a:endParaRPr lang="en-GB" altLang="zh-CN" sz="3200" i="1" dirty="0">
              <a:solidFill>
                <a:srgbClr val="C00000"/>
              </a:solidFill>
              <a:latin typeface="Georgia" pitchFamily="18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4" grpId="0" animBg="1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标题 1"/>
          <p:cNvSpPr>
            <a:spLocks noGrp="1"/>
          </p:cNvSpPr>
          <p:nvPr>
            <p:ph type="title" idx="4294967295"/>
          </p:nvPr>
        </p:nvSpPr>
        <p:spPr>
          <a:xfrm>
            <a:off x="358080" y="293910"/>
            <a:ext cx="8534400" cy="758826"/>
          </a:xfrm>
        </p:spPr>
        <p:txBody>
          <a:bodyPr/>
          <a:lstStyle/>
          <a:p>
            <a:r>
              <a:rPr lang="en-US" altLang="zh-CN" b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3.2 Proportional size-</a:t>
            </a:r>
            <a:r>
              <a:rPr lang="en-US" altLang="zh-CN" b="1" i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l</a:t>
            </a:r>
            <a:r>
              <a:rPr lang="en-US" altLang="zh-CN" b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 (</a:t>
            </a:r>
            <a:r>
              <a:rPr lang="en-US" altLang="zh-CN" b="1" dirty="0" err="1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PSize</a:t>
            </a:r>
            <a:r>
              <a:rPr lang="en-US" altLang="zh-CN" b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-</a:t>
            </a:r>
            <a:r>
              <a:rPr lang="en-US" altLang="zh-CN" b="1" i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l</a:t>
            </a:r>
            <a:r>
              <a:rPr lang="en-US" altLang="zh-CN" b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) OS</a:t>
            </a:r>
            <a:endParaRPr lang="en-GB" altLang="zh-CN" b="1" dirty="0" smtClean="0">
              <a:solidFill>
                <a:srgbClr val="546D7A"/>
              </a:solidFill>
              <a:ea typeface="宋体" pitchFamily="2" charset="-122"/>
            </a:endParaRPr>
          </a:p>
        </p:txBody>
      </p:sp>
      <p:sp>
        <p:nvSpPr>
          <p:cNvPr id="34820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719AB3A-9E06-42FD-AA57-D776D380D84A}" type="slidenum">
              <a:rPr lang="en-US" altLang="zh-CN" smtClean="0">
                <a:solidFill>
                  <a:srgbClr val="FFFFFF"/>
                </a:solidFill>
              </a:rPr>
              <a:pPr eaLnBrk="1" hangingPunct="1"/>
              <a:t>25</a:t>
            </a:fld>
            <a:endParaRPr lang="en-US" altLang="zh-CN" smtClean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75" y="1407124"/>
            <a:ext cx="5624777" cy="2237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16" y="3810352"/>
            <a:ext cx="5618036" cy="24269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12160" y="1556792"/>
            <a:ext cx="3294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u="sng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Properties: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Very Frequent authors with </a:t>
            </a:r>
          </a:p>
          <a:p>
            <a:r>
              <a:rPr lang="en-HK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smaller </a:t>
            </a:r>
            <a:r>
              <a:rPr lang="en-HK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li</a:t>
            </a:r>
            <a:r>
              <a:rPr lang="en-HK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also appear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Proportionality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At the same time diversity!!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3861048"/>
            <a:ext cx="274253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2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0" y="2343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3584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3584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3584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35851" name="Slide Number Placeholder 1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94B73FC-1DD0-4322-ADB5-CB2AA387A67D}" type="slidenum">
              <a:rPr lang="en-US" altLang="zh-CN" smtClean="0">
                <a:solidFill>
                  <a:srgbClr val="FFFFFF"/>
                </a:solidFill>
              </a:rPr>
              <a:pPr eaLnBrk="1" hangingPunct="1"/>
              <a:t>26</a:t>
            </a:fld>
            <a:endParaRPr lang="en-US" altLang="zh-CN" smtClean="0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539552" y="1506270"/>
            <a:ext cx="12811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zh-CN" sz="1600" b="1" dirty="0" smtClean="0">
                <a:solidFill>
                  <a:srgbClr val="C00000"/>
                </a:solidFill>
                <a:latin typeface="Georgia" pitchFamily="18" charset="0"/>
                <a:ea typeface="宋体" pitchFamily="2" charset="-122"/>
              </a:rPr>
              <a:t>Formulas:</a:t>
            </a:r>
            <a:endParaRPr lang="en-GB" altLang="zh-CN" sz="1600" b="1" dirty="0">
              <a:latin typeface="Georgia" pitchFamily="18" charset="0"/>
              <a:ea typeface="宋体" pitchFamily="2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983980"/>
              </p:ext>
            </p:extLst>
          </p:nvPr>
        </p:nvGraphicFramePr>
        <p:xfrm>
          <a:off x="827586" y="3900656"/>
          <a:ext cx="7000141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89514"/>
                <a:gridCol w="736857"/>
                <a:gridCol w="736857"/>
                <a:gridCol w="884228"/>
                <a:gridCol w="884228"/>
                <a:gridCol w="884228"/>
                <a:gridCol w="8842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Name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 smtClean="0"/>
                        <a:t>li</a:t>
                      </a:r>
                      <a:endParaRPr lang="zh-CN" altLang="en-US" i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 err="1" smtClean="0"/>
                        <a:t>fr</a:t>
                      </a:r>
                      <a:endParaRPr lang="zh-CN" altLang="en-US" i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 err="1" smtClean="0"/>
                        <a:t>pq</a:t>
                      </a:r>
                      <a:r>
                        <a:rPr lang="en-US" altLang="zh-CN" dirty="0" smtClean="0"/>
                        <a:t>[1]</a:t>
                      </a:r>
                      <a:endParaRPr lang="zh-CN" alt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 smtClean="0"/>
                        <a:t>pw</a:t>
                      </a:r>
                      <a:r>
                        <a:rPr lang="en-US" altLang="zh-CN" dirty="0" smtClean="0"/>
                        <a:t>[1]</a:t>
                      </a:r>
                      <a:endParaRPr lang="zh-CN" alt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 err="1" smtClean="0"/>
                        <a:t>pq</a:t>
                      </a:r>
                      <a:r>
                        <a:rPr lang="en-US" altLang="zh-CN" dirty="0" smtClean="0"/>
                        <a:t>[2]</a:t>
                      </a:r>
                      <a:endParaRPr lang="zh-CN" alt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 smtClean="0"/>
                        <a:t>pw</a:t>
                      </a:r>
                      <a:r>
                        <a:rPr lang="en-US" altLang="zh-CN" dirty="0" smtClean="0"/>
                        <a:t>[2]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altLang="zh-CN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S.Krishnamurthy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12.3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7.4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7.4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4.4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altLang="zh-CN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C.Faloutsos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1.8</a:t>
                      </a:r>
                      <a:endParaRPr lang="zh-CN" alt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12</a:t>
                      </a:r>
                      <a:endParaRPr lang="zh-CN" alt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4.0</a:t>
                      </a:r>
                      <a:endParaRPr lang="zh-CN" alt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7.2</a:t>
                      </a:r>
                      <a:endParaRPr lang="zh-CN" alt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2.4</a:t>
                      </a:r>
                      <a:endParaRPr lang="zh-CN" alt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4.3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827585" y="3900656"/>
            <a:ext cx="3456384" cy="1080120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283969" y="3900656"/>
            <a:ext cx="1800199" cy="1080120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6084168" y="3900656"/>
            <a:ext cx="1772071" cy="1080120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91880" y="5189751"/>
                <a:ext cx="2287806" cy="617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/>
                            </a:rPr>
                            <m:t>2∗2+1</m:t>
                          </m:r>
                        </m:den>
                      </m:f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CN" b="0" i="1" smtClean="0">
                          <a:latin typeface="Cambria Math"/>
                        </a:rPr>
                        <m:t>2.4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5189751"/>
                <a:ext cx="2287806" cy="61734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971600" y="5340942"/>
            <a:ext cx="25875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zh-CN" sz="1600" b="1" dirty="0" smtClean="0">
                <a:solidFill>
                  <a:srgbClr val="C00000"/>
                </a:solidFill>
                <a:latin typeface="Georgia" pitchFamily="18" charset="0"/>
                <a:ea typeface="宋体" pitchFamily="2" charset="-122"/>
              </a:rPr>
              <a:t>e.g. C. </a:t>
            </a:r>
            <a:r>
              <a:rPr lang="en-GB" altLang="zh-CN" sz="1600" b="1" dirty="0" err="1" smtClean="0">
                <a:solidFill>
                  <a:srgbClr val="C00000"/>
                </a:solidFill>
                <a:latin typeface="Georgia" pitchFamily="18" charset="0"/>
                <a:ea typeface="宋体" pitchFamily="2" charset="-122"/>
              </a:rPr>
              <a:t>Faloutsos</a:t>
            </a:r>
            <a:r>
              <a:rPr lang="en-GB" altLang="zh-CN" sz="1600" b="1" dirty="0" smtClean="0">
                <a:solidFill>
                  <a:srgbClr val="C00000"/>
                </a:solidFill>
                <a:latin typeface="Georgia" pitchFamily="18" charset="0"/>
                <a:ea typeface="宋体" pitchFamily="2" charset="-122"/>
              </a:rPr>
              <a:t> (</a:t>
            </a:r>
            <a:r>
              <a:rPr lang="en-GB" altLang="zh-CN" sz="1600" b="1" i="1" dirty="0" smtClean="0">
                <a:solidFill>
                  <a:srgbClr val="C00000"/>
                </a:solidFill>
                <a:latin typeface="Georgia" pitchFamily="18" charset="0"/>
                <a:ea typeface="宋体" pitchFamily="2" charset="-122"/>
              </a:rPr>
              <a:t>z</a:t>
            </a:r>
            <a:r>
              <a:rPr lang="en-GB" altLang="zh-CN" sz="1600" b="1" dirty="0" smtClean="0">
                <a:solidFill>
                  <a:srgbClr val="C00000"/>
                </a:solidFill>
                <a:latin typeface="Georgia" pitchFamily="18" charset="0"/>
                <a:ea typeface="宋体" pitchFamily="2" charset="-122"/>
              </a:rPr>
              <a:t>=2):</a:t>
            </a:r>
            <a:endParaRPr lang="en-GB" altLang="zh-CN" sz="1600" b="1" dirty="0"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972730" y="3562102"/>
            <a:ext cx="46875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zh-CN" sz="1600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  <a:ea typeface="宋体" pitchFamily="2" charset="-122"/>
              </a:rPr>
              <a:t>Co-authors in OS of M. </a:t>
            </a:r>
            <a:r>
              <a:rPr lang="en-GB" altLang="zh-CN" sz="1600" b="1" dirty="0" err="1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  <a:ea typeface="宋体" pitchFamily="2" charset="-122"/>
              </a:rPr>
              <a:t>Faloutsos</a:t>
            </a:r>
            <a:r>
              <a:rPr lang="en-GB" altLang="zh-CN" sz="1600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  <a:ea typeface="宋体" pitchFamily="2" charset="-122"/>
              </a:rPr>
              <a:t>, </a:t>
            </a:r>
            <a:r>
              <a:rPr lang="el-GR" altLang="zh-CN" sz="1600" b="1" dirty="0" smtClean="0">
                <a:solidFill>
                  <a:srgbClr val="C00000"/>
                </a:solidFill>
                <a:latin typeface="Georgia" pitchFamily="18" charset="0"/>
                <a:ea typeface="宋体" pitchFamily="2" charset="-122"/>
              </a:rPr>
              <a:t>α</a:t>
            </a:r>
            <a:r>
              <a:rPr lang="en-US" altLang="zh-CN" sz="1600" b="1" dirty="0" smtClean="0">
                <a:solidFill>
                  <a:srgbClr val="C00000"/>
                </a:solidFill>
                <a:latin typeface="Georgia" pitchFamily="18" charset="0"/>
                <a:ea typeface="宋体" pitchFamily="2" charset="-122"/>
              </a:rPr>
              <a:t>=2, z=2</a:t>
            </a:r>
            <a:endParaRPr lang="en-GB" altLang="zh-CN" sz="1600" b="1" dirty="0">
              <a:solidFill>
                <a:srgbClr val="C00000"/>
              </a:solidFill>
              <a:latin typeface="Georgia" pitchFamily="18" charset="0"/>
              <a:ea typeface="宋体" pitchFamily="2" charset="-122"/>
            </a:endParaRPr>
          </a:p>
        </p:txBody>
      </p:sp>
      <p:pic>
        <p:nvPicPr>
          <p:cNvPr id="111617" name="Picture 1" descr="C:\Users\Ruijie\AppData\Roaming\Tencent\Users\694941\QQ\WinTemp\RichOle\7J`S@RU1L6QMZB@G0V@XV$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62590"/>
            <a:ext cx="4094541" cy="99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标题 1"/>
          <p:cNvSpPr txBox="1">
            <a:spLocks/>
          </p:cNvSpPr>
          <p:nvPr/>
        </p:nvSpPr>
        <p:spPr bwMode="auto">
          <a:xfrm>
            <a:off x="358080" y="293910"/>
            <a:ext cx="8534400" cy="75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9pPr>
          </a:lstStyle>
          <a:p>
            <a:r>
              <a:rPr lang="en-US" altLang="zh-CN" b="1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3.2 Proportional size-</a:t>
            </a:r>
            <a:r>
              <a:rPr lang="en-US" altLang="zh-CN" b="1" i="1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l</a:t>
            </a:r>
            <a:r>
              <a:rPr lang="en-US" altLang="zh-CN" b="1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 (PSize-</a:t>
            </a:r>
            <a:r>
              <a:rPr lang="en-US" altLang="zh-CN" b="1" i="1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l</a:t>
            </a:r>
            <a:r>
              <a:rPr lang="en-US" altLang="zh-CN" b="1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) OS</a:t>
            </a:r>
            <a:endParaRPr lang="en-GB" altLang="zh-CN" b="1" dirty="0" smtClean="0">
              <a:solidFill>
                <a:srgbClr val="546D7A"/>
              </a:solidFill>
              <a:ea typeface="宋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2947652"/>
            <a:ext cx="25106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pw</a:t>
            </a:r>
            <a:r>
              <a:rPr lang="en-HK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HK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HK" sz="2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HK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)=li(</a:t>
            </a:r>
            <a:r>
              <a:rPr lang="en-HK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HK" sz="2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HK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)*</a:t>
            </a:r>
            <a:r>
              <a:rPr lang="en-HK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en-HK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HK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HK" sz="22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HK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19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4" grpId="0" animBg="1"/>
      <p:bldP spid="22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内容占位符 2"/>
          <p:cNvSpPr>
            <a:spLocks noGrp="1"/>
          </p:cNvSpPr>
          <p:nvPr>
            <p:ph idx="4294967295"/>
          </p:nvPr>
        </p:nvSpPr>
        <p:spPr>
          <a:xfrm>
            <a:off x="446088" y="1412875"/>
            <a:ext cx="8229600" cy="4945063"/>
          </a:xfrm>
        </p:spPr>
        <p:txBody>
          <a:bodyPr/>
          <a:lstStyle/>
          <a:p>
            <a:pPr marL="514350" indent="-514350">
              <a:lnSpc>
                <a:spcPct val="110000"/>
              </a:lnSpc>
              <a:buFont typeface="Wingdings 2" pitchFamily="18" charset="2"/>
              <a:buNone/>
            </a:pPr>
            <a:r>
              <a:rPr lang="en-US" altLang="zh-CN" sz="4000" b="1" dirty="0" smtClean="0">
                <a:solidFill>
                  <a:schemeClr val="accent1"/>
                </a:solidFill>
                <a:ea typeface="宋体" pitchFamily="2" charset="-122"/>
              </a:rPr>
              <a:t>1. Motivation</a:t>
            </a:r>
          </a:p>
          <a:p>
            <a:pPr marL="514350" indent="-514350">
              <a:lnSpc>
                <a:spcPct val="110000"/>
              </a:lnSpc>
              <a:buFont typeface="Wingdings 2" pitchFamily="18" charset="2"/>
              <a:buNone/>
            </a:pPr>
            <a:r>
              <a:rPr lang="en-US" altLang="zh-CN" sz="4000" b="1" dirty="0" smtClean="0">
                <a:solidFill>
                  <a:schemeClr val="accent1"/>
                </a:solidFill>
                <a:ea typeface="宋体" pitchFamily="2" charset="-122"/>
              </a:rPr>
              <a:t>2. Related work</a:t>
            </a:r>
          </a:p>
          <a:p>
            <a:pPr marL="514350" indent="-514350">
              <a:lnSpc>
                <a:spcPct val="110000"/>
              </a:lnSpc>
              <a:buFont typeface="Wingdings 2" pitchFamily="18" charset="2"/>
              <a:buNone/>
            </a:pPr>
            <a:r>
              <a:rPr lang="en-US" altLang="zh-CN" sz="4000" b="1" dirty="0" smtClean="0">
                <a:solidFill>
                  <a:schemeClr val="accent1"/>
                </a:solidFill>
                <a:ea typeface="宋体" pitchFamily="2" charset="-122"/>
              </a:rPr>
              <a:t>3. Diverse &amp; Proportional OSs</a:t>
            </a:r>
          </a:p>
          <a:p>
            <a:pPr marL="514350" indent="-514350">
              <a:lnSpc>
                <a:spcPct val="110000"/>
              </a:lnSpc>
              <a:buNone/>
            </a:pPr>
            <a:r>
              <a:rPr lang="en-US" altLang="zh-CN" sz="4000" b="1" dirty="0">
                <a:solidFill>
                  <a:srgbClr val="998700"/>
                </a:solidFill>
                <a:ea typeface="宋体" pitchFamily="2" charset="-122"/>
              </a:rPr>
              <a:t>4. </a:t>
            </a:r>
            <a:r>
              <a:rPr lang="en-US" altLang="zh-CN" sz="4000" b="1" dirty="0" smtClean="0">
                <a:solidFill>
                  <a:srgbClr val="998700"/>
                </a:solidFill>
                <a:ea typeface="宋体" pitchFamily="2" charset="-122"/>
              </a:rPr>
              <a:t>Size-</a:t>
            </a:r>
            <a:r>
              <a:rPr lang="en-US" altLang="zh-CN" sz="4000" b="1" i="1" dirty="0" smtClean="0">
                <a:solidFill>
                  <a:srgbClr val="998700"/>
                </a:solidFill>
                <a:ea typeface="宋体" pitchFamily="2" charset="-122"/>
              </a:rPr>
              <a:t>l</a:t>
            </a:r>
            <a:r>
              <a:rPr lang="en-US" altLang="zh-CN" sz="4000" b="1" dirty="0" smtClean="0">
                <a:solidFill>
                  <a:srgbClr val="998700"/>
                </a:solidFill>
                <a:ea typeface="宋体" pitchFamily="2" charset="-122"/>
              </a:rPr>
              <a:t> &amp; Prelim-</a:t>
            </a:r>
            <a:r>
              <a:rPr lang="en-US" altLang="zh-CN" sz="4000" b="1" i="1" dirty="0" smtClean="0">
                <a:solidFill>
                  <a:srgbClr val="998700"/>
                </a:solidFill>
                <a:ea typeface="宋体" pitchFamily="2" charset="-122"/>
              </a:rPr>
              <a:t>l</a:t>
            </a:r>
            <a:r>
              <a:rPr lang="en-US" altLang="zh-CN" sz="4000" b="1" dirty="0" smtClean="0">
                <a:solidFill>
                  <a:srgbClr val="998700"/>
                </a:solidFill>
                <a:ea typeface="宋体" pitchFamily="2" charset="-122"/>
              </a:rPr>
              <a:t> </a:t>
            </a:r>
            <a:r>
              <a:rPr lang="en-US" altLang="zh-CN" sz="4000" b="1" dirty="0">
                <a:solidFill>
                  <a:srgbClr val="998700"/>
                </a:solidFill>
                <a:ea typeface="宋体" pitchFamily="2" charset="-122"/>
              </a:rPr>
              <a:t>OSs </a:t>
            </a:r>
          </a:p>
          <a:p>
            <a:pPr marL="514350" indent="-514350">
              <a:lnSpc>
                <a:spcPct val="110000"/>
              </a:lnSpc>
              <a:spcBef>
                <a:spcPts val="525"/>
              </a:spcBef>
              <a:buFont typeface="Wingdings 2" pitchFamily="18" charset="2"/>
              <a:buNone/>
            </a:pPr>
            <a:r>
              <a:rPr lang="en-US" altLang="zh-CN" sz="4000" b="1" dirty="0" smtClean="0">
                <a:solidFill>
                  <a:srgbClr val="546D7A"/>
                </a:solidFill>
                <a:ea typeface="宋体" pitchFamily="2" charset="-122"/>
              </a:rPr>
              <a:t>5. Evaluation Results</a:t>
            </a:r>
          </a:p>
          <a:p>
            <a:pPr marL="514350" indent="-514350">
              <a:lnSpc>
                <a:spcPct val="110000"/>
              </a:lnSpc>
              <a:spcBef>
                <a:spcPts val="525"/>
              </a:spcBef>
              <a:buFont typeface="Wingdings 2" pitchFamily="18" charset="2"/>
              <a:buNone/>
            </a:pPr>
            <a:r>
              <a:rPr lang="en-US" altLang="zh-CN" sz="4000" b="1" dirty="0" smtClean="0">
                <a:solidFill>
                  <a:srgbClr val="546D7A"/>
                </a:solidFill>
                <a:ea typeface="宋体" pitchFamily="2" charset="-122"/>
              </a:rPr>
              <a:t>6. Conclusion &amp; Future W</a:t>
            </a:r>
            <a:r>
              <a:rPr lang="en-US" altLang="zh-CN" sz="4000" b="1" dirty="0" smtClean="0">
                <a:solidFill>
                  <a:schemeClr val="tx2"/>
                </a:solidFill>
                <a:ea typeface="宋体" pitchFamily="2" charset="-122"/>
              </a:rPr>
              <a:t>ork</a:t>
            </a:r>
          </a:p>
        </p:txBody>
      </p:sp>
      <p:sp>
        <p:nvSpPr>
          <p:cNvPr id="34819" name="标题 1"/>
          <p:cNvSpPr>
            <a:spLocks noGrp="1"/>
          </p:cNvSpPr>
          <p:nvPr>
            <p:ph type="title" idx="4294967295"/>
          </p:nvPr>
        </p:nvSpPr>
        <p:spPr>
          <a:xfrm>
            <a:off x="0" y="-26988"/>
            <a:ext cx="8534400" cy="758826"/>
          </a:xfrm>
        </p:spPr>
        <p:txBody>
          <a:bodyPr/>
          <a:lstStyle/>
          <a:p>
            <a:r>
              <a:rPr lang="en-US" altLang="zh-CN" b="1" smtClean="0">
                <a:solidFill>
                  <a:srgbClr val="546D7A"/>
                </a:solidFill>
                <a:ea typeface="宋体" pitchFamily="2" charset="-122"/>
              </a:rPr>
              <a:t>Outline</a:t>
            </a:r>
            <a:endParaRPr lang="en-GB" altLang="zh-CN" b="1" smtClean="0">
              <a:solidFill>
                <a:srgbClr val="546D7A"/>
              </a:solidFill>
              <a:ea typeface="宋体" pitchFamily="2" charset="-122"/>
            </a:endParaRPr>
          </a:p>
        </p:txBody>
      </p:sp>
      <p:sp>
        <p:nvSpPr>
          <p:cNvPr id="34820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719AB3A-9E06-42FD-AA57-D776D380D84A}" type="slidenum">
              <a:rPr lang="en-US" altLang="zh-CN" smtClean="0">
                <a:solidFill>
                  <a:srgbClr val="FFFFFF"/>
                </a:solidFill>
              </a:rPr>
              <a:pPr eaLnBrk="1" hangingPunct="1"/>
              <a:t>27</a:t>
            </a:fld>
            <a:endParaRPr lang="en-US" altLang="zh-CN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10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2343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3891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3891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389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38921" name="Rectangle 2"/>
          <p:cNvSpPr txBox="1">
            <a:spLocks noChangeArrowheads="1"/>
          </p:cNvSpPr>
          <p:nvPr/>
        </p:nvSpPr>
        <p:spPr bwMode="auto">
          <a:xfrm>
            <a:off x="252413" y="692150"/>
            <a:ext cx="85344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3300" b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4.1 LASP Algorithm</a:t>
            </a:r>
            <a:r>
              <a:rPr lang="el-GR" altLang="zh-CN" sz="3300" b="1" dirty="0" smtClean="0">
                <a:solidFill>
                  <a:schemeClr val="tx2"/>
                </a:solidFill>
                <a:latin typeface="Georgia" pitchFamily="18" charset="0"/>
              </a:rPr>
              <a:t> </a:t>
            </a:r>
            <a:r>
              <a:rPr lang="en-GB" altLang="zh-CN" sz="3300" b="1" dirty="0">
                <a:solidFill>
                  <a:schemeClr val="tx2"/>
                </a:solidFill>
                <a:latin typeface="Georgia" pitchFamily="18" charset="0"/>
              </a:rPr>
              <a:t/>
            </a:r>
            <a:br>
              <a:rPr lang="en-GB" altLang="zh-CN" sz="3300" b="1" dirty="0">
                <a:solidFill>
                  <a:schemeClr val="tx2"/>
                </a:solidFill>
                <a:latin typeface="Georgia" pitchFamily="18" charset="0"/>
              </a:rPr>
            </a:br>
            <a:r>
              <a:rPr lang="en-US" altLang="zh-CN" sz="3600" dirty="0">
                <a:solidFill>
                  <a:schemeClr val="accent1"/>
                </a:solidFill>
                <a:ea typeface="宋体" pitchFamily="2" charset="-122"/>
              </a:rPr>
              <a:t> </a:t>
            </a:r>
            <a:r>
              <a:rPr lang="en-US" altLang="zh-CN" sz="3200" i="1" dirty="0" smtClean="0">
                <a:solidFill>
                  <a:schemeClr val="accent1"/>
                </a:solidFill>
                <a:latin typeface="Georgia" pitchFamily="18" charset="0"/>
                <a:ea typeface="宋体" pitchFamily="2" charset="-122"/>
              </a:rPr>
              <a:t>Largest Averaged Score Path</a:t>
            </a:r>
            <a:endParaRPr lang="en-GB" altLang="zh-CN" sz="3200" i="1" dirty="0">
              <a:solidFill>
                <a:srgbClr val="C00000"/>
              </a:solidFill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38922" name="Slide Number Placeholder 1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CB7EB49-A391-479A-B0E3-FF948AC86D10}" type="slidenum">
              <a:rPr lang="en-US" altLang="zh-CN" smtClean="0">
                <a:solidFill>
                  <a:srgbClr val="FFFFFF"/>
                </a:solidFill>
              </a:rPr>
              <a:pPr eaLnBrk="1" hangingPunct="1"/>
              <a:t>28</a:t>
            </a:fld>
            <a:endParaRPr lang="en-US" altLang="zh-CN" smtClean="0">
              <a:solidFill>
                <a:srgbClr val="FFFFFF"/>
              </a:solidFill>
            </a:endParaRPr>
          </a:p>
        </p:txBody>
      </p:sp>
      <p:sp>
        <p:nvSpPr>
          <p:cNvPr id="38923" name="Rectangle 9"/>
          <p:cNvSpPr>
            <a:spLocks noChangeArrowheads="1"/>
          </p:cNvSpPr>
          <p:nvPr/>
        </p:nvSpPr>
        <p:spPr bwMode="auto">
          <a:xfrm>
            <a:off x="6444208" y="2132856"/>
            <a:ext cx="2376488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The Algorithm iteratively selects and adds to the size-</a:t>
            </a:r>
            <a:r>
              <a:rPr lang="en-US" altLang="zh-CN" i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l</a:t>
            </a:r>
            <a:r>
              <a:rPr lang="en-US" altLang="zh-CN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 the path p</a:t>
            </a:r>
            <a:r>
              <a:rPr lang="en-US" altLang="zh-CN" baseline="-25000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i</a:t>
            </a:r>
            <a:r>
              <a:rPr lang="en-US" altLang="zh-CN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 of nodes with the largest AP</a:t>
            </a:r>
            <a:endParaRPr lang="en-US" altLang="zh-CN" b="1" dirty="0">
              <a:solidFill>
                <a:srgbClr val="A9432B"/>
              </a:solidFill>
              <a:ea typeface="宋体" pitchFamily="2" charset="-122"/>
            </a:endParaRPr>
          </a:p>
          <a:p>
            <a:endParaRPr lang="en-US" altLang="zh-CN" b="1" dirty="0" smtClean="0">
              <a:solidFill>
                <a:srgbClr val="A9432B"/>
              </a:solidFill>
              <a:latin typeface="Georgia" pitchFamily="18" charset="0"/>
              <a:ea typeface="宋体" pitchFamily="2" charset="-122"/>
            </a:endParaRPr>
          </a:p>
          <a:p>
            <a:endParaRPr lang="en-US" altLang="zh-CN" b="1" dirty="0" smtClean="0">
              <a:solidFill>
                <a:srgbClr val="A9432B"/>
              </a:solidFill>
              <a:latin typeface="Georgia" pitchFamily="18" charset="0"/>
              <a:ea typeface="宋体" pitchFamily="2" charset="-122"/>
            </a:endParaRPr>
          </a:p>
          <a:p>
            <a:r>
              <a:rPr lang="en-US" altLang="zh-CN" b="1" dirty="0" smtClean="0">
                <a:solidFill>
                  <a:srgbClr val="A9432B"/>
                </a:solidFill>
                <a:latin typeface="Georgia" pitchFamily="18" charset="0"/>
                <a:ea typeface="宋体" pitchFamily="2" charset="-122"/>
              </a:rPr>
              <a:t>Time</a:t>
            </a:r>
            <a:r>
              <a:rPr lang="en-US" altLang="zh-CN" b="1" dirty="0">
                <a:solidFill>
                  <a:srgbClr val="A9432B"/>
                </a:solidFill>
                <a:latin typeface="Georgia" pitchFamily="18" charset="0"/>
                <a:ea typeface="宋体" pitchFamily="2" charset="-122"/>
              </a:rPr>
              <a:t>:</a:t>
            </a:r>
            <a:r>
              <a:rPr lang="en-US" altLang="zh-CN" dirty="0">
                <a:solidFill>
                  <a:srgbClr val="A9432B"/>
                </a:solidFill>
                <a:latin typeface="Georgia" pitchFamily="18" charset="0"/>
                <a:ea typeface="宋体" pitchFamily="2" charset="-122"/>
              </a:rPr>
              <a:t> </a:t>
            </a:r>
          </a:p>
          <a:p>
            <a:r>
              <a:rPr lang="en-GB" altLang="zh-CN" b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O(</a:t>
            </a:r>
            <a:r>
              <a:rPr lang="en-GB" altLang="zh-CN" b="1" i="1" dirty="0" err="1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nl</a:t>
            </a:r>
            <a:r>
              <a:rPr lang="en-GB" altLang="zh-CN" b="1" i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*</a:t>
            </a:r>
            <a:r>
              <a:rPr lang="en-GB" altLang="zh-CN" b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log(</a:t>
            </a:r>
            <a:r>
              <a:rPr lang="en-GB" altLang="zh-CN" b="1" i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n</a:t>
            </a:r>
            <a:r>
              <a:rPr lang="en-GB" altLang="zh-CN" b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))</a:t>
            </a:r>
            <a:r>
              <a:rPr lang="en-GB" altLang="zh-CN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.</a:t>
            </a:r>
            <a:r>
              <a:rPr lang="en-US" altLang="zh-CN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 </a:t>
            </a:r>
            <a:endParaRPr lang="en-US" altLang="zh-CN" dirty="0">
              <a:solidFill>
                <a:schemeClr val="tx2"/>
              </a:solidFill>
              <a:latin typeface="Georgia" pitchFamily="18" charset="0"/>
              <a:ea typeface="宋体" pitchFamily="2" charset="-122"/>
            </a:endParaRPr>
          </a:p>
        </p:txBody>
      </p:sp>
      <p:graphicFrame>
        <p:nvGraphicFramePr>
          <p:cNvPr id="120841" name="Object 9"/>
          <p:cNvGraphicFramePr>
            <a:graphicFrameLocks noChangeAspect="1"/>
          </p:cNvGraphicFramePr>
          <p:nvPr/>
        </p:nvGraphicFramePr>
        <p:xfrm>
          <a:off x="827584" y="1484784"/>
          <a:ext cx="4104456" cy="3726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37" name="Visio" r:id="rId4" imgW="2442176" imgH="2210366" progId="Visio.Drawing.11">
                  <p:embed/>
                </p:oleObj>
              </mc:Choice>
              <mc:Fallback>
                <p:oleObj name="Visio" r:id="rId4" imgW="2442176" imgH="2210366" progId="Visio.Drawing.11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484784"/>
                        <a:ext cx="4104456" cy="37269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44" name="Object 12"/>
          <p:cNvGraphicFramePr>
            <a:graphicFrameLocks noChangeAspect="1"/>
          </p:cNvGraphicFramePr>
          <p:nvPr/>
        </p:nvGraphicFramePr>
        <p:xfrm>
          <a:off x="827584" y="5013176"/>
          <a:ext cx="3134965" cy="1132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38" name="Visio" r:id="rId6" imgW="1270719" imgH="459041" progId="Visio.Drawing.11">
                  <p:embed/>
                </p:oleObj>
              </mc:Choice>
              <mc:Fallback>
                <p:oleObj name="Visio" r:id="rId6" imgW="1270719" imgH="459041" progId="Visio.Drawing.11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5013176"/>
                        <a:ext cx="3134965" cy="11325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3851920" y="1556792"/>
            <a:ext cx="11897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zh-CN" sz="1600" b="1" dirty="0" smtClean="0">
                <a:solidFill>
                  <a:srgbClr val="C00000"/>
                </a:solidFill>
                <a:latin typeface="Georgia" pitchFamily="18" charset="0"/>
                <a:ea typeface="宋体" pitchFamily="2" charset="-122"/>
              </a:rPr>
              <a:t>Initial OS</a:t>
            </a:r>
            <a:endParaRPr lang="en-GB" altLang="zh-CN" sz="1600" b="1" dirty="0">
              <a:latin typeface="Georgia" pitchFamily="18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2343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3891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3891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389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38921" name="Rectangle 2"/>
          <p:cNvSpPr txBox="1">
            <a:spLocks noChangeArrowheads="1"/>
          </p:cNvSpPr>
          <p:nvPr/>
        </p:nvSpPr>
        <p:spPr bwMode="auto">
          <a:xfrm>
            <a:off x="252413" y="692150"/>
            <a:ext cx="85344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3300" b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4.1 LASP Algorithm</a:t>
            </a:r>
            <a:r>
              <a:rPr lang="el-GR" altLang="zh-CN" sz="3300" b="1" dirty="0" smtClean="0">
                <a:solidFill>
                  <a:schemeClr val="tx2"/>
                </a:solidFill>
                <a:latin typeface="Georgia" pitchFamily="18" charset="0"/>
              </a:rPr>
              <a:t> </a:t>
            </a:r>
            <a:r>
              <a:rPr lang="en-GB" altLang="zh-CN" sz="3300" b="1" dirty="0">
                <a:solidFill>
                  <a:schemeClr val="tx2"/>
                </a:solidFill>
                <a:latin typeface="Georgia" pitchFamily="18" charset="0"/>
              </a:rPr>
              <a:t/>
            </a:r>
            <a:br>
              <a:rPr lang="en-GB" altLang="zh-CN" sz="3300" b="1" dirty="0">
                <a:solidFill>
                  <a:schemeClr val="tx2"/>
                </a:solidFill>
                <a:latin typeface="Georgia" pitchFamily="18" charset="0"/>
              </a:rPr>
            </a:br>
            <a:r>
              <a:rPr lang="en-US" altLang="zh-CN" sz="3600" dirty="0">
                <a:solidFill>
                  <a:schemeClr val="accent1"/>
                </a:solidFill>
                <a:ea typeface="宋体" pitchFamily="2" charset="-122"/>
              </a:rPr>
              <a:t> </a:t>
            </a:r>
            <a:r>
              <a:rPr lang="en-US" altLang="zh-CN" sz="3200" i="1" dirty="0" smtClean="0">
                <a:solidFill>
                  <a:schemeClr val="accent1"/>
                </a:solidFill>
                <a:latin typeface="Georgia" pitchFamily="18" charset="0"/>
                <a:ea typeface="宋体" pitchFamily="2" charset="-122"/>
              </a:rPr>
              <a:t>Largest Averaged Score Path</a:t>
            </a:r>
            <a:endParaRPr lang="en-GB" altLang="zh-CN" sz="3200" i="1" dirty="0">
              <a:solidFill>
                <a:srgbClr val="C00000"/>
              </a:solidFill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38922" name="Slide Number Placeholder 1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CB7EB49-A391-479A-B0E3-FF948AC86D10}" type="slidenum">
              <a:rPr lang="en-US" altLang="zh-CN" smtClean="0">
                <a:solidFill>
                  <a:srgbClr val="FFFFFF"/>
                </a:solidFill>
              </a:rPr>
              <a:pPr eaLnBrk="1" hangingPunct="1"/>
              <a:t>29</a:t>
            </a:fld>
            <a:endParaRPr lang="en-US" altLang="zh-CN" smtClean="0">
              <a:solidFill>
                <a:srgbClr val="FFFFFF"/>
              </a:solidFill>
            </a:endParaRPr>
          </a:p>
        </p:txBody>
      </p:sp>
      <p:sp>
        <p:nvSpPr>
          <p:cNvPr id="38923" name="Rectangle 9"/>
          <p:cNvSpPr>
            <a:spLocks noChangeArrowheads="1"/>
          </p:cNvSpPr>
          <p:nvPr/>
        </p:nvSpPr>
        <p:spPr bwMode="auto">
          <a:xfrm>
            <a:off x="6444208" y="2132856"/>
            <a:ext cx="2376488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The Algorithm iteratively selects and adds to the size-l the path p</a:t>
            </a:r>
            <a:r>
              <a:rPr lang="en-US" altLang="zh-CN" baseline="-25000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i</a:t>
            </a:r>
            <a:r>
              <a:rPr lang="en-US" altLang="zh-CN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 of nodes with the largest AP</a:t>
            </a:r>
            <a:endParaRPr lang="en-US" altLang="zh-CN" b="1" dirty="0">
              <a:solidFill>
                <a:srgbClr val="A9432B"/>
              </a:solidFill>
              <a:ea typeface="宋体" pitchFamily="2" charset="-122"/>
            </a:endParaRPr>
          </a:p>
          <a:p>
            <a:endParaRPr lang="en-US" altLang="zh-CN" b="1" dirty="0" smtClean="0">
              <a:solidFill>
                <a:srgbClr val="A9432B"/>
              </a:solidFill>
              <a:latin typeface="Georgia" pitchFamily="18" charset="0"/>
              <a:ea typeface="宋体" pitchFamily="2" charset="-122"/>
            </a:endParaRPr>
          </a:p>
          <a:p>
            <a:endParaRPr lang="en-US" altLang="zh-CN" b="1" dirty="0" smtClean="0">
              <a:solidFill>
                <a:srgbClr val="A9432B"/>
              </a:solidFill>
              <a:latin typeface="Georgia" pitchFamily="18" charset="0"/>
              <a:ea typeface="宋体" pitchFamily="2" charset="-122"/>
            </a:endParaRPr>
          </a:p>
          <a:p>
            <a:r>
              <a:rPr lang="en-US" altLang="zh-CN" b="1" dirty="0" smtClean="0">
                <a:solidFill>
                  <a:srgbClr val="A9432B"/>
                </a:solidFill>
                <a:latin typeface="Georgia" pitchFamily="18" charset="0"/>
                <a:ea typeface="宋体" pitchFamily="2" charset="-122"/>
              </a:rPr>
              <a:t>Time</a:t>
            </a:r>
            <a:r>
              <a:rPr lang="en-US" altLang="zh-CN" b="1" dirty="0">
                <a:solidFill>
                  <a:srgbClr val="A9432B"/>
                </a:solidFill>
                <a:latin typeface="Georgia" pitchFamily="18" charset="0"/>
                <a:ea typeface="宋体" pitchFamily="2" charset="-122"/>
              </a:rPr>
              <a:t>:</a:t>
            </a:r>
            <a:r>
              <a:rPr lang="en-US" altLang="zh-CN" dirty="0">
                <a:solidFill>
                  <a:srgbClr val="A9432B"/>
                </a:solidFill>
                <a:latin typeface="Georgia" pitchFamily="18" charset="0"/>
                <a:ea typeface="宋体" pitchFamily="2" charset="-122"/>
              </a:rPr>
              <a:t> </a:t>
            </a:r>
          </a:p>
          <a:p>
            <a:r>
              <a:rPr lang="en-GB" altLang="zh-CN" b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O(</a:t>
            </a:r>
            <a:r>
              <a:rPr lang="en-GB" altLang="zh-CN" b="1" i="1" dirty="0" err="1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nl</a:t>
            </a:r>
            <a:r>
              <a:rPr lang="en-GB" altLang="zh-CN" b="1" i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*</a:t>
            </a:r>
            <a:r>
              <a:rPr lang="en-GB" altLang="zh-CN" b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log(</a:t>
            </a:r>
            <a:r>
              <a:rPr lang="en-GB" altLang="zh-CN" b="1" i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n</a:t>
            </a:r>
            <a:r>
              <a:rPr lang="en-GB" altLang="zh-CN" b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))</a:t>
            </a:r>
            <a:r>
              <a:rPr lang="en-GB" altLang="zh-CN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.</a:t>
            </a:r>
            <a:r>
              <a:rPr lang="en-US" altLang="zh-CN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 </a:t>
            </a:r>
            <a:endParaRPr lang="en-US" altLang="zh-CN" dirty="0">
              <a:solidFill>
                <a:schemeClr val="tx2"/>
              </a:solidFill>
              <a:latin typeface="Georgia" pitchFamily="18" charset="0"/>
              <a:ea typeface="宋体" pitchFamily="2" charset="-122"/>
            </a:endParaRPr>
          </a:p>
        </p:txBody>
      </p:sp>
      <p:graphicFrame>
        <p:nvGraphicFramePr>
          <p:cNvPr id="120841" name="Object 9"/>
          <p:cNvGraphicFramePr>
            <a:graphicFrameLocks noChangeAspect="1"/>
          </p:cNvGraphicFramePr>
          <p:nvPr/>
        </p:nvGraphicFramePr>
        <p:xfrm>
          <a:off x="827584" y="1484784"/>
          <a:ext cx="4104456" cy="3726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50" name="Visio" r:id="rId4" imgW="2442176" imgH="2210366" progId="Visio.Drawing.11">
                  <p:embed/>
                </p:oleObj>
              </mc:Choice>
              <mc:Fallback>
                <p:oleObj name="Visio" r:id="rId4" imgW="2442176" imgH="2210366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484784"/>
                        <a:ext cx="4104456" cy="37269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44" name="Object 12"/>
          <p:cNvGraphicFramePr>
            <a:graphicFrameLocks noChangeAspect="1"/>
          </p:cNvGraphicFramePr>
          <p:nvPr/>
        </p:nvGraphicFramePr>
        <p:xfrm>
          <a:off x="827584" y="5013176"/>
          <a:ext cx="3134965" cy="1132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51" name="Visio" r:id="rId6" imgW="1278542" imgH="445261" progId="Visio.Drawing.11">
                  <p:embed/>
                </p:oleObj>
              </mc:Choice>
              <mc:Fallback>
                <p:oleObj name="Visio" r:id="rId6" imgW="1278542" imgH="445261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5013176"/>
                        <a:ext cx="3134965" cy="11325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3851920" y="1556792"/>
            <a:ext cx="1473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zh-CN" sz="1600" b="1" dirty="0" smtClean="0">
                <a:solidFill>
                  <a:srgbClr val="C00000"/>
                </a:solidFill>
                <a:latin typeface="Georgia" pitchFamily="18" charset="0"/>
                <a:ea typeface="宋体" pitchFamily="2" charset="-122"/>
              </a:rPr>
              <a:t>First update</a:t>
            </a:r>
            <a:endParaRPr lang="en-GB" altLang="zh-CN" sz="1600" b="1" dirty="0">
              <a:latin typeface="Georgia" pitchFamily="18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Hong Kong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A87EA-6157-4C80-93F0-729FA7386A15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  <p:pic>
        <p:nvPicPr>
          <p:cNvPr id="131074" name="Picture 2" descr="http://upload.wikimedia.org/wikipedia/commons/c/c7/Hong_Kong_Loc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515471" cy="430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58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2343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3891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3891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389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38921" name="Rectangle 2"/>
          <p:cNvSpPr txBox="1">
            <a:spLocks noChangeArrowheads="1"/>
          </p:cNvSpPr>
          <p:nvPr/>
        </p:nvSpPr>
        <p:spPr bwMode="auto">
          <a:xfrm>
            <a:off x="252413" y="692150"/>
            <a:ext cx="85344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3300" b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4.1 LASP Algorithm</a:t>
            </a:r>
            <a:r>
              <a:rPr lang="el-GR" altLang="zh-CN" sz="3300" b="1" dirty="0" smtClean="0">
                <a:solidFill>
                  <a:schemeClr val="tx2"/>
                </a:solidFill>
                <a:latin typeface="Georgia" pitchFamily="18" charset="0"/>
              </a:rPr>
              <a:t> </a:t>
            </a:r>
            <a:r>
              <a:rPr lang="en-GB" altLang="zh-CN" sz="3300" b="1" dirty="0">
                <a:solidFill>
                  <a:schemeClr val="tx2"/>
                </a:solidFill>
                <a:latin typeface="Georgia" pitchFamily="18" charset="0"/>
              </a:rPr>
              <a:t/>
            </a:r>
            <a:br>
              <a:rPr lang="en-GB" altLang="zh-CN" sz="3300" b="1" dirty="0">
                <a:solidFill>
                  <a:schemeClr val="tx2"/>
                </a:solidFill>
                <a:latin typeface="Georgia" pitchFamily="18" charset="0"/>
              </a:rPr>
            </a:br>
            <a:r>
              <a:rPr lang="en-US" altLang="zh-CN" sz="3600" dirty="0">
                <a:solidFill>
                  <a:schemeClr val="accent1"/>
                </a:solidFill>
                <a:ea typeface="宋体" pitchFamily="2" charset="-122"/>
              </a:rPr>
              <a:t> </a:t>
            </a:r>
            <a:r>
              <a:rPr lang="en-US" altLang="zh-CN" sz="3200" i="1" dirty="0" smtClean="0">
                <a:solidFill>
                  <a:schemeClr val="accent1"/>
                </a:solidFill>
                <a:latin typeface="Georgia" pitchFamily="18" charset="0"/>
                <a:ea typeface="宋体" pitchFamily="2" charset="-122"/>
              </a:rPr>
              <a:t>Largest Averaged Score Path</a:t>
            </a:r>
            <a:endParaRPr lang="en-GB" altLang="zh-CN" sz="3200" i="1" dirty="0">
              <a:solidFill>
                <a:srgbClr val="C00000"/>
              </a:solidFill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38922" name="Slide Number Placeholder 1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CB7EB49-A391-479A-B0E3-FF948AC86D10}" type="slidenum">
              <a:rPr lang="en-US" altLang="zh-CN" smtClean="0">
                <a:solidFill>
                  <a:srgbClr val="FFFFFF"/>
                </a:solidFill>
              </a:rPr>
              <a:pPr eaLnBrk="1" hangingPunct="1"/>
              <a:t>30</a:t>
            </a:fld>
            <a:endParaRPr lang="en-US" altLang="zh-CN" smtClean="0">
              <a:solidFill>
                <a:srgbClr val="FFFFFF"/>
              </a:solidFill>
            </a:endParaRPr>
          </a:p>
        </p:txBody>
      </p:sp>
      <p:sp>
        <p:nvSpPr>
          <p:cNvPr id="38923" name="Rectangle 9"/>
          <p:cNvSpPr>
            <a:spLocks noChangeArrowheads="1"/>
          </p:cNvSpPr>
          <p:nvPr/>
        </p:nvSpPr>
        <p:spPr bwMode="auto">
          <a:xfrm>
            <a:off x="6444208" y="2132856"/>
            <a:ext cx="2376488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The Algorithm iteratively selects and adds to the size-l the path p</a:t>
            </a:r>
            <a:r>
              <a:rPr lang="en-US" altLang="zh-CN" baseline="-25000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i</a:t>
            </a:r>
            <a:r>
              <a:rPr lang="en-US" altLang="zh-CN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 of nodes with the largest AP</a:t>
            </a:r>
            <a:endParaRPr lang="en-US" altLang="zh-CN" b="1" dirty="0">
              <a:solidFill>
                <a:srgbClr val="A9432B"/>
              </a:solidFill>
              <a:ea typeface="宋体" pitchFamily="2" charset="-122"/>
            </a:endParaRPr>
          </a:p>
          <a:p>
            <a:endParaRPr lang="en-US" altLang="zh-CN" b="1" dirty="0" smtClean="0">
              <a:solidFill>
                <a:srgbClr val="A9432B"/>
              </a:solidFill>
              <a:latin typeface="Georgia" pitchFamily="18" charset="0"/>
              <a:ea typeface="宋体" pitchFamily="2" charset="-122"/>
            </a:endParaRPr>
          </a:p>
          <a:p>
            <a:endParaRPr lang="en-US" altLang="zh-CN" b="1" dirty="0" smtClean="0">
              <a:solidFill>
                <a:srgbClr val="A9432B"/>
              </a:solidFill>
              <a:latin typeface="Georgia" pitchFamily="18" charset="0"/>
              <a:ea typeface="宋体" pitchFamily="2" charset="-122"/>
            </a:endParaRPr>
          </a:p>
          <a:p>
            <a:r>
              <a:rPr lang="en-US" altLang="zh-CN" b="1" dirty="0" smtClean="0">
                <a:solidFill>
                  <a:srgbClr val="A9432B"/>
                </a:solidFill>
                <a:latin typeface="Georgia" pitchFamily="18" charset="0"/>
                <a:ea typeface="宋体" pitchFamily="2" charset="-122"/>
              </a:rPr>
              <a:t>Time</a:t>
            </a:r>
            <a:r>
              <a:rPr lang="en-US" altLang="zh-CN" b="1" dirty="0">
                <a:solidFill>
                  <a:srgbClr val="A9432B"/>
                </a:solidFill>
                <a:latin typeface="Georgia" pitchFamily="18" charset="0"/>
                <a:ea typeface="宋体" pitchFamily="2" charset="-122"/>
              </a:rPr>
              <a:t>:</a:t>
            </a:r>
            <a:r>
              <a:rPr lang="en-US" altLang="zh-CN" dirty="0">
                <a:solidFill>
                  <a:srgbClr val="A9432B"/>
                </a:solidFill>
                <a:latin typeface="Georgia" pitchFamily="18" charset="0"/>
                <a:ea typeface="宋体" pitchFamily="2" charset="-122"/>
              </a:rPr>
              <a:t> </a:t>
            </a:r>
          </a:p>
          <a:p>
            <a:r>
              <a:rPr lang="en-GB" altLang="zh-CN" b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O(</a:t>
            </a:r>
            <a:r>
              <a:rPr lang="en-GB" altLang="zh-CN" b="1" i="1" dirty="0" err="1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nl</a:t>
            </a:r>
            <a:r>
              <a:rPr lang="en-GB" altLang="zh-CN" b="1" i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*</a:t>
            </a:r>
            <a:r>
              <a:rPr lang="en-GB" altLang="zh-CN" b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log(</a:t>
            </a:r>
            <a:r>
              <a:rPr lang="en-GB" altLang="zh-CN" b="1" i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n</a:t>
            </a:r>
            <a:r>
              <a:rPr lang="en-GB" altLang="zh-CN" b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))</a:t>
            </a:r>
            <a:r>
              <a:rPr lang="en-GB" altLang="zh-CN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.</a:t>
            </a:r>
            <a:r>
              <a:rPr lang="en-US" altLang="zh-CN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 </a:t>
            </a:r>
            <a:endParaRPr lang="en-US" altLang="zh-CN" dirty="0">
              <a:solidFill>
                <a:schemeClr val="tx2"/>
              </a:solidFill>
              <a:latin typeface="Georgia" pitchFamily="18" charset="0"/>
              <a:ea typeface="宋体" pitchFamily="2" charset="-122"/>
            </a:endParaRPr>
          </a:p>
        </p:txBody>
      </p:sp>
      <p:graphicFrame>
        <p:nvGraphicFramePr>
          <p:cNvPr id="120841" name="Object 9"/>
          <p:cNvGraphicFramePr>
            <a:graphicFrameLocks noChangeAspect="1"/>
          </p:cNvGraphicFramePr>
          <p:nvPr/>
        </p:nvGraphicFramePr>
        <p:xfrm>
          <a:off x="827584" y="1484784"/>
          <a:ext cx="4104456" cy="3726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4" name="Visio" r:id="rId4" imgW="2442176" imgH="2210366" progId="Visio.Drawing.11">
                  <p:embed/>
                </p:oleObj>
              </mc:Choice>
              <mc:Fallback>
                <p:oleObj name="Visio" r:id="rId4" imgW="2442176" imgH="2210366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484784"/>
                        <a:ext cx="4104456" cy="37269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44" name="Object 12"/>
          <p:cNvGraphicFramePr>
            <a:graphicFrameLocks noChangeAspect="1"/>
          </p:cNvGraphicFramePr>
          <p:nvPr/>
        </p:nvGraphicFramePr>
        <p:xfrm>
          <a:off x="827584" y="5013176"/>
          <a:ext cx="3134965" cy="1132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5" name="Visio" r:id="rId6" imgW="1278542" imgH="445261" progId="Visio.Drawing.11">
                  <p:embed/>
                </p:oleObj>
              </mc:Choice>
              <mc:Fallback>
                <p:oleObj name="Visio" r:id="rId6" imgW="1278542" imgH="445261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5013176"/>
                        <a:ext cx="3134965" cy="11325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3851920" y="1556792"/>
            <a:ext cx="15119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zh-CN" sz="1600" b="1" dirty="0" smtClean="0">
                <a:solidFill>
                  <a:srgbClr val="C00000"/>
                </a:solidFill>
                <a:latin typeface="Georgia" pitchFamily="18" charset="0"/>
                <a:ea typeface="宋体" pitchFamily="2" charset="-122"/>
              </a:rPr>
              <a:t>Final update</a:t>
            </a:r>
            <a:endParaRPr lang="en-GB" altLang="zh-CN" sz="1600" b="1" dirty="0">
              <a:latin typeface="Georgia" pitchFamily="18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908" name="Object 4"/>
          <p:cNvGraphicFramePr>
            <a:graphicFrameLocks noChangeAspect="1"/>
          </p:cNvGraphicFramePr>
          <p:nvPr/>
        </p:nvGraphicFramePr>
        <p:xfrm>
          <a:off x="381462" y="1340768"/>
          <a:ext cx="3758490" cy="388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00" name="Visio" r:id="rId4" imgW="2442176" imgH="2504325" progId="Visio.Drawing.11">
                  <p:embed/>
                </p:oleObj>
              </mc:Choice>
              <mc:Fallback>
                <p:oleObj name="Visio" r:id="rId4" imgW="2442176" imgH="2504325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462" y="1340768"/>
                        <a:ext cx="3758490" cy="38884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2343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3891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3891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389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38921" name="Rectangle 2"/>
          <p:cNvSpPr txBox="1">
            <a:spLocks noChangeArrowheads="1"/>
          </p:cNvSpPr>
          <p:nvPr/>
        </p:nvSpPr>
        <p:spPr bwMode="auto">
          <a:xfrm>
            <a:off x="252413" y="692150"/>
            <a:ext cx="85344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3300" b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4.2 2-LASP Algorithm</a:t>
            </a:r>
            <a:r>
              <a:rPr lang="el-GR" altLang="zh-CN" sz="3300" b="1" dirty="0" smtClean="0">
                <a:solidFill>
                  <a:schemeClr val="tx2"/>
                </a:solidFill>
                <a:latin typeface="Georgia" pitchFamily="18" charset="0"/>
              </a:rPr>
              <a:t> </a:t>
            </a:r>
            <a:r>
              <a:rPr lang="en-GB" altLang="zh-CN" sz="3300" b="1" dirty="0">
                <a:solidFill>
                  <a:schemeClr val="tx2"/>
                </a:solidFill>
                <a:latin typeface="Georgia" pitchFamily="18" charset="0"/>
              </a:rPr>
              <a:t/>
            </a:r>
            <a:br>
              <a:rPr lang="en-GB" altLang="zh-CN" sz="3300" b="1" dirty="0">
                <a:solidFill>
                  <a:schemeClr val="tx2"/>
                </a:solidFill>
                <a:latin typeface="Georgia" pitchFamily="18" charset="0"/>
              </a:rPr>
            </a:br>
            <a:r>
              <a:rPr lang="en-US" altLang="zh-CN" sz="3600" dirty="0" smtClean="0">
                <a:solidFill>
                  <a:schemeClr val="accent1"/>
                </a:solidFill>
                <a:ea typeface="宋体" pitchFamily="2" charset="-122"/>
              </a:rPr>
              <a:t> </a:t>
            </a:r>
            <a:r>
              <a:rPr lang="en-US" altLang="zh-CN" sz="3200" i="1" dirty="0" smtClean="0">
                <a:solidFill>
                  <a:schemeClr val="accent1"/>
                </a:solidFill>
                <a:latin typeface="Georgia" pitchFamily="18" charset="0"/>
                <a:ea typeface="宋体" pitchFamily="2" charset="-122"/>
              </a:rPr>
              <a:t>Pairs(2)-LASP Algorithm</a:t>
            </a:r>
            <a:endParaRPr lang="en-GB" altLang="zh-CN" sz="3200" i="1" dirty="0">
              <a:solidFill>
                <a:srgbClr val="C00000"/>
              </a:solidFill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38922" name="Slide Number Placeholder 1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CB7EB49-A391-479A-B0E3-FF948AC86D10}" type="slidenum">
              <a:rPr lang="en-US" altLang="zh-CN" smtClean="0">
                <a:solidFill>
                  <a:srgbClr val="FFFFFF"/>
                </a:solidFill>
              </a:rPr>
              <a:pPr eaLnBrk="1" hangingPunct="1"/>
              <a:t>31</a:t>
            </a:fld>
            <a:endParaRPr lang="en-US" altLang="zh-CN" smtClean="0">
              <a:solidFill>
                <a:srgbClr val="FFFFFF"/>
              </a:solidFill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1005987" y="1484784"/>
            <a:ext cx="11897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zh-CN" sz="1600" b="1" dirty="0" smtClean="0">
                <a:solidFill>
                  <a:srgbClr val="C00000"/>
                </a:solidFill>
                <a:latin typeface="Georgia" pitchFamily="18" charset="0"/>
                <a:ea typeface="宋体" pitchFamily="2" charset="-122"/>
              </a:rPr>
              <a:t>Initial OS</a:t>
            </a:r>
            <a:endParaRPr lang="en-GB" altLang="zh-CN" sz="1600" b="1" dirty="0">
              <a:latin typeface="Georgia" pitchFamily="18" charset="0"/>
              <a:ea typeface="宋体" pitchFamily="2" charset="-122"/>
            </a:endParaRPr>
          </a:p>
        </p:txBody>
      </p:sp>
      <p:graphicFrame>
        <p:nvGraphicFramePr>
          <p:cNvPr id="123909" name="Object 5"/>
          <p:cNvGraphicFramePr>
            <a:graphicFrameLocks noChangeAspect="1"/>
          </p:cNvGraphicFramePr>
          <p:nvPr/>
        </p:nvGraphicFramePr>
        <p:xfrm>
          <a:off x="4932040" y="1341314"/>
          <a:ext cx="3806825" cy="388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01" name="Visio" r:id="rId6" imgW="2433005" imgH="2486493" progId="Visio.Drawing.11">
                  <p:embed/>
                </p:oleObj>
              </mc:Choice>
              <mc:Fallback>
                <p:oleObj name="Visio" r:id="rId6" imgW="2433005" imgH="2486493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341314"/>
                        <a:ext cx="3806825" cy="388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5330768" y="1506270"/>
            <a:ext cx="1473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zh-CN" sz="1600" b="1" dirty="0" smtClean="0">
                <a:solidFill>
                  <a:srgbClr val="C00000"/>
                </a:solidFill>
                <a:latin typeface="Georgia" pitchFamily="18" charset="0"/>
                <a:ea typeface="宋体" pitchFamily="2" charset="-122"/>
              </a:rPr>
              <a:t>First update</a:t>
            </a:r>
            <a:endParaRPr lang="en-GB" altLang="zh-CN" sz="1600" b="1" dirty="0"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11560" y="5374957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chemeClr val="tx2"/>
                </a:solidFill>
                <a:latin typeface="+mj-lt"/>
              </a:rPr>
              <a:t>We take the average between the current node and the parent  instead of the whole path from the current node to the root.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内容占位符 2"/>
          <p:cNvSpPr>
            <a:spLocks noGrp="1"/>
          </p:cNvSpPr>
          <p:nvPr>
            <p:ph idx="4294967295"/>
          </p:nvPr>
        </p:nvSpPr>
        <p:spPr>
          <a:xfrm>
            <a:off x="395288" y="1484784"/>
            <a:ext cx="8229600" cy="216024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altLang="zh-CN" sz="2400" dirty="0" smtClean="0">
                <a:solidFill>
                  <a:srgbClr val="546D7A"/>
                </a:solidFill>
                <a:ea typeface="宋体" pitchFamily="2" charset="-122"/>
              </a:rPr>
              <a:t>An economical approach is to produce initially a preliminary partial OS with size </a:t>
            </a:r>
            <a:r>
              <a:rPr lang="en-US" altLang="zh-CN" sz="2400" i="1" dirty="0" smtClean="0">
                <a:solidFill>
                  <a:srgbClr val="546D7A"/>
                </a:solidFill>
                <a:ea typeface="宋体" pitchFamily="2" charset="-122"/>
              </a:rPr>
              <a:t>j</a:t>
            </a:r>
            <a:r>
              <a:rPr lang="en-US" altLang="zh-CN" sz="2400" dirty="0" smtClean="0">
                <a:solidFill>
                  <a:srgbClr val="546D7A"/>
                </a:solidFill>
                <a:ea typeface="宋体" pitchFamily="2" charset="-122"/>
              </a:rPr>
              <a:t> (</a:t>
            </a:r>
            <a:r>
              <a:rPr lang="en-US" altLang="zh-CN" sz="2400" i="1" dirty="0" err="1" smtClean="0">
                <a:solidFill>
                  <a:srgbClr val="546D7A"/>
                </a:solidFill>
                <a:ea typeface="宋体" pitchFamily="2" charset="-122"/>
              </a:rPr>
              <a:t>l≤j</a:t>
            </a:r>
            <a:r>
              <a:rPr lang="en-US" altLang="zh-CN" sz="2400" i="1" dirty="0" smtClean="0">
                <a:solidFill>
                  <a:srgbClr val="546D7A"/>
                </a:solidFill>
                <a:ea typeface="宋体" pitchFamily="2" charset="-122"/>
              </a:rPr>
              <a:t> ≤|</a:t>
            </a:r>
            <a:r>
              <a:rPr lang="en-US" altLang="zh-CN" sz="2400" dirty="0" smtClean="0">
                <a:solidFill>
                  <a:srgbClr val="546D7A"/>
                </a:solidFill>
                <a:ea typeface="宋体" pitchFamily="2" charset="-122"/>
              </a:rPr>
              <a:t>OS</a:t>
            </a:r>
            <a:r>
              <a:rPr lang="en-US" altLang="zh-CN" sz="2400" i="1" dirty="0" smtClean="0">
                <a:solidFill>
                  <a:srgbClr val="546D7A"/>
                </a:solidFill>
                <a:ea typeface="宋体" pitchFamily="2" charset="-122"/>
              </a:rPr>
              <a:t>|</a:t>
            </a:r>
            <a:r>
              <a:rPr lang="en-US" altLang="zh-CN" sz="2400" dirty="0" smtClean="0">
                <a:solidFill>
                  <a:srgbClr val="546D7A"/>
                </a:solidFill>
                <a:ea typeface="宋体" pitchFamily="2" charset="-122"/>
              </a:rPr>
              <a:t>).</a:t>
            </a:r>
          </a:p>
          <a:p>
            <a:pPr>
              <a:spcAft>
                <a:spcPts val="1800"/>
              </a:spcAft>
            </a:pPr>
            <a:r>
              <a:rPr lang="en-US" altLang="zh-CN" sz="2400" dirty="0" smtClean="0">
                <a:solidFill>
                  <a:srgbClr val="546D7A"/>
                </a:solidFill>
                <a:ea typeface="宋体" pitchFamily="2" charset="-122"/>
              </a:rPr>
              <a:t>It includes at least the </a:t>
            </a:r>
            <a:r>
              <a:rPr lang="en-US" altLang="zh-CN" sz="2400" i="1" dirty="0" smtClean="0">
                <a:solidFill>
                  <a:srgbClr val="546D7A"/>
                </a:solidFill>
                <a:ea typeface="宋体" pitchFamily="2" charset="-122"/>
              </a:rPr>
              <a:t>l</a:t>
            </a:r>
            <a:r>
              <a:rPr lang="en-US" altLang="zh-CN" sz="2400" dirty="0" smtClean="0">
                <a:solidFill>
                  <a:srgbClr val="546D7A"/>
                </a:solidFill>
                <a:ea typeface="宋体" pitchFamily="2" charset="-122"/>
              </a:rPr>
              <a:t> unique nodes of the complete OS with the largest w(.) score</a:t>
            </a:r>
          </a:p>
          <a:p>
            <a:pPr>
              <a:spcAft>
                <a:spcPts val="1800"/>
              </a:spcAft>
            </a:pPr>
            <a:endParaRPr lang="en-US" altLang="zh-CN" sz="2400" dirty="0" smtClean="0">
              <a:solidFill>
                <a:srgbClr val="546D7A"/>
              </a:solidFill>
              <a:ea typeface="宋体" pitchFamily="2" charset="-122"/>
            </a:endParaRPr>
          </a:p>
          <a:p>
            <a:pPr>
              <a:spcAft>
                <a:spcPts val="1800"/>
              </a:spcAft>
              <a:buFont typeface="Wingdings 2" pitchFamily="18" charset="2"/>
              <a:buNone/>
            </a:pPr>
            <a:endParaRPr lang="en-US" altLang="zh-CN" dirty="0" smtClean="0">
              <a:solidFill>
                <a:srgbClr val="546D7A"/>
              </a:solidFill>
              <a:ea typeface="宋体" pitchFamily="2" charset="-122"/>
            </a:endParaRPr>
          </a:p>
        </p:txBody>
      </p:sp>
      <p:sp>
        <p:nvSpPr>
          <p:cNvPr id="45059" name="Rectangle 2"/>
          <p:cNvSpPr txBox="1">
            <a:spLocks noChangeArrowheads="1"/>
          </p:cNvSpPr>
          <p:nvPr/>
        </p:nvSpPr>
        <p:spPr bwMode="auto">
          <a:xfrm>
            <a:off x="252413" y="692150"/>
            <a:ext cx="85344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3300" b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4.3 Prelim-</a:t>
            </a:r>
            <a:r>
              <a:rPr lang="en-US" altLang="zh-CN" sz="3300" b="1" i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l</a:t>
            </a:r>
            <a:r>
              <a:rPr lang="en-US" altLang="zh-CN" sz="3300" b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 OS</a:t>
            </a:r>
            <a:r>
              <a:rPr lang="el-GR" altLang="zh-CN" sz="3300" b="1" dirty="0" smtClean="0">
                <a:solidFill>
                  <a:schemeClr val="tx2"/>
                </a:solidFill>
                <a:latin typeface="Georgia" pitchFamily="18" charset="0"/>
              </a:rPr>
              <a:t> </a:t>
            </a:r>
            <a:r>
              <a:rPr lang="en-GB" altLang="zh-CN" sz="3300" b="1" dirty="0">
                <a:solidFill>
                  <a:schemeClr val="tx2"/>
                </a:solidFill>
                <a:latin typeface="Georgia" pitchFamily="18" charset="0"/>
              </a:rPr>
              <a:t/>
            </a:r>
            <a:br>
              <a:rPr lang="en-GB" altLang="zh-CN" sz="3300" b="1" dirty="0">
                <a:solidFill>
                  <a:schemeClr val="tx2"/>
                </a:solidFill>
                <a:latin typeface="Georgia" pitchFamily="18" charset="0"/>
              </a:rPr>
            </a:br>
            <a:r>
              <a:rPr lang="en-US" altLang="zh-CN" sz="3600" dirty="0">
                <a:solidFill>
                  <a:schemeClr val="accent1"/>
                </a:solidFill>
                <a:ea typeface="宋体" pitchFamily="2" charset="-122"/>
              </a:rPr>
              <a:t> </a:t>
            </a:r>
            <a:r>
              <a:rPr lang="en-GB" altLang="zh-CN" sz="3200" i="1" dirty="0">
                <a:solidFill>
                  <a:schemeClr val="accent1"/>
                </a:solidFill>
                <a:latin typeface="Georgia" pitchFamily="18" charset="0"/>
                <a:ea typeface="宋体" pitchFamily="2" charset="-122"/>
              </a:rPr>
              <a:t>Prelim-l OS</a:t>
            </a:r>
          </a:p>
        </p:txBody>
      </p:sp>
      <p:pic>
        <p:nvPicPr>
          <p:cNvPr id="4506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789363"/>
            <a:ext cx="5280025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33825"/>
            <a:ext cx="3600450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Slide Number Placeholder 8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21149CC-7D0D-4E2D-874B-66541E92607D}" type="slidenum">
              <a:rPr lang="en-US" altLang="zh-CN" smtClean="0">
                <a:solidFill>
                  <a:srgbClr val="FFFFFF"/>
                </a:solidFill>
              </a:rPr>
              <a:pPr eaLnBrk="1" hangingPunct="1"/>
              <a:t>32</a:t>
            </a:fld>
            <a:endParaRPr lang="en-US" altLang="zh-CN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93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内容占位符 2"/>
          <p:cNvSpPr>
            <a:spLocks noGrp="1"/>
          </p:cNvSpPr>
          <p:nvPr>
            <p:ph idx="4294967295"/>
          </p:nvPr>
        </p:nvSpPr>
        <p:spPr>
          <a:xfrm>
            <a:off x="446088" y="1412875"/>
            <a:ext cx="8229600" cy="4945063"/>
          </a:xfrm>
        </p:spPr>
        <p:txBody>
          <a:bodyPr/>
          <a:lstStyle/>
          <a:p>
            <a:pPr marL="514350" indent="-514350">
              <a:lnSpc>
                <a:spcPct val="110000"/>
              </a:lnSpc>
              <a:buFont typeface="Wingdings 2" pitchFamily="18" charset="2"/>
              <a:buNone/>
            </a:pPr>
            <a:r>
              <a:rPr lang="en-US" altLang="zh-CN" sz="4000" b="1" dirty="0" smtClean="0">
                <a:solidFill>
                  <a:schemeClr val="accent1"/>
                </a:solidFill>
                <a:ea typeface="宋体" pitchFamily="2" charset="-122"/>
              </a:rPr>
              <a:t>1. Motivation</a:t>
            </a:r>
          </a:p>
          <a:p>
            <a:pPr marL="514350" indent="-514350">
              <a:lnSpc>
                <a:spcPct val="110000"/>
              </a:lnSpc>
              <a:buNone/>
            </a:pPr>
            <a:r>
              <a:rPr lang="en-US" altLang="zh-CN" sz="4000" b="1" dirty="0" smtClean="0">
                <a:solidFill>
                  <a:schemeClr val="accent1"/>
                </a:solidFill>
                <a:ea typeface="宋体" pitchFamily="2" charset="-122"/>
              </a:rPr>
              <a:t>2. </a:t>
            </a:r>
            <a:r>
              <a:rPr lang="en-US" altLang="zh-CN" sz="4000" b="1" dirty="0">
                <a:solidFill>
                  <a:schemeClr val="accent1"/>
                </a:solidFill>
                <a:ea typeface="宋体" pitchFamily="2" charset="-122"/>
              </a:rPr>
              <a:t>Background &amp; Related </a:t>
            </a:r>
            <a:r>
              <a:rPr lang="en-US" altLang="zh-CN" sz="4000" b="1" dirty="0" smtClean="0">
                <a:solidFill>
                  <a:schemeClr val="accent1"/>
                </a:solidFill>
                <a:ea typeface="宋体" pitchFamily="2" charset="-122"/>
              </a:rPr>
              <a:t>work</a:t>
            </a:r>
          </a:p>
          <a:p>
            <a:pPr marL="514350" indent="-514350">
              <a:lnSpc>
                <a:spcPct val="110000"/>
              </a:lnSpc>
              <a:buFont typeface="Wingdings 2" pitchFamily="18" charset="2"/>
              <a:buNone/>
            </a:pPr>
            <a:r>
              <a:rPr lang="en-US" altLang="zh-CN" sz="4000" b="1" dirty="0" smtClean="0">
                <a:solidFill>
                  <a:schemeClr val="accent1"/>
                </a:solidFill>
                <a:ea typeface="宋体" pitchFamily="2" charset="-122"/>
              </a:rPr>
              <a:t>3. Diverse &amp; Proportional OSs</a:t>
            </a:r>
          </a:p>
          <a:p>
            <a:pPr marL="514350" indent="-514350">
              <a:lnSpc>
                <a:spcPct val="110000"/>
              </a:lnSpc>
              <a:buNone/>
            </a:pPr>
            <a:r>
              <a:rPr lang="en-US" altLang="zh-CN" sz="4000" b="1" dirty="0">
                <a:solidFill>
                  <a:schemeClr val="accent1"/>
                </a:solidFill>
                <a:ea typeface="宋体" pitchFamily="2" charset="-122"/>
              </a:rPr>
              <a:t>4. </a:t>
            </a:r>
            <a:r>
              <a:rPr lang="en-US" altLang="zh-CN" sz="4000" b="1" dirty="0" smtClean="0">
                <a:solidFill>
                  <a:schemeClr val="accent1"/>
                </a:solidFill>
                <a:ea typeface="宋体" pitchFamily="2" charset="-122"/>
              </a:rPr>
              <a:t>Size-</a:t>
            </a:r>
            <a:r>
              <a:rPr lang="en-US" altLang="zh-CN" sz="4000" b="1" i="1" dirty="0" smtClean="0">
                <a:solidFill>
                  <a:schemeClr val="accent1"/>
                </a:solidFill>
                <a:ea typeface="宋体" pitchFamily="2" charset="-122"/>
              </a:rPr>
              <a:t>l</a:t>
            </a:r>
            <a:r>
              <a:rPr lang="en-US" altLang="zh-CN" sz="4000" b="1" dirty="0" smtClean="0">
                <a:solidFill>
                  <a:schemeClr val="accent1"/>
                </a:solidFill>
                <a:ea typeface="宋体" pitchFamily="2" charset="-122"/>
              </a:rPr>
              <a:t> &amp; Prelim-</a:t>
            </a:r>
            <a:r>
              <a:rPr lang="en-US" altLang="zh-CN" sz="4000" b="1" i="1" dirty="0" smtClean="0">
                <a:solidFill>
                  <a:schemeClr val="accent1"/>
                </a:solidFill>
                <a:ea typeface="宋体" pitchFamily="2" charset="-122"/>
              </a:rPr>
              <a:t>l</a:t>
            </a:r>
            <a:r>
              <a:rPr lang="en-US" altLang="zh-CN" sz="4000" b="1" dirty="0" smtClean="0">
                <a:solidFill>
                  <a:schemeClr val="accent1"/>
                </a:solidFill>
                <a:ea typeface="宋体" pitchFamily="2" charset="-122"/>
              </a:rPr>
              <a:t> </a:t>
            </a:r>
            <a:r>
              <a:rPr lang="en-US" altLang="zh-CN" sz="4000" b="1" dirty="0">
                <a:solidFill>
                  <a:schemeClr val="accent1"/>
                </a:solidFill>
                <a:ea typeface="宋体" pitchFamily="2" charset="-122"/>
              </a:rPr>
              <a:t>OSs </a:t>
            </a:r>
          </a:p>
          <a:p>
            <a:pPr marL="514350" indent="-514350">
              <a:lnSpc>
                <a:spcPct val="110000"/>
              </a:lnSpc>
              <a:spcBef>
                <a:spcPts val="525"/>
              </a:spcBef>
              <a:buFont typeface="Wingdings 2" pitchFamily="18" charset="2"/>
              <a:buNone/>
            </a:pPr>
            <a:r>
              <a:rPr lang="en-US" altLang="zh-CN" sz="4000" b="1" dirty="0" smtClean="0">
                <a:solidFill>
                  <a:srgbClr val="998700"/>
                </a:solidFill>
                <a:ea typeface="宋体" pitchFamily="2" charset="-122"/>
              </a:rPr>
              <a:t>5. Evaluation Results</a:t>
            </a:r>
          </a:p>
          <a:p>
            <a:pPr marL="514350" indent="-514350">
              <a:lnSpc>
                <a:spcPct val="110000"/>
              </a:lnSpc>
              <a:spcBef>
                <a:spcPts val="525"/>
              </a:spcBef>
              <a:buFont typeface="Wingdings 2" pitchFamily="18" charset="2"/>
              <a:buNone/>
            </a:pPr>
            <a:r>
              <a:rPr lang="en-US" altLang="zh-CN" sz="4000" b="1" dirty="0" smtClean="0">
                <a:solidFill>
                  <a:srgbClr val="546D7A"/>
                </a:solidFill>
                <a:ea typeface="宋体" pitchFamily="2" charset="-122"/>
              </a:rPr>
              <a:t>6. Conclusion &amp; Future W</a:t>
            </a:r>
            <a:r>
              <a:rPr lang="en-US" altLang="zh-CN" sz="4000" b="1" dirty="0" smtClean="0">
                <a:solidFill>
                  <a:schemeClr val="tx2"/>
                </a:solidFill>
                <a:ea typeface="宋体" pitchFamily="2" charset="-122"/>
              </a:rPr>
              <a:t>ork</a:t>
            </a:r>
          </a:p>
        </p:txBody>
      </p:sp>
      <p:sp>
        <p:nvSpPr>
          <p:cNvPr id="34819" name="标题 1"/>
          <p:cNvSpPr>
            <a:spLocks noGrp="1"/>
          </p:cNvSpPr>
          <p:nvPr>
            <p:ph type="title" idx="4294967295"/>
          </p:nvPr>
        </p:nvSpPr>
        <p:spPr>
          <a:xfrm>
            <a:off x="0" y="-26988"/>
            <a:ext cx="8534400" cy="758826"/>
          </a:xfrm>
        </p:spPr>
        <p:txBody>
          <a:bodyPr/>
          <a:lstStyle/>
          <a:p>
            <a:r>
              <a:rPr lang="en-US" altLang="zh-CN" b="1" smtClean="0">
                <a:solidFill>
                  <a:srgbClr val="546D7A"/>
                </a:solidFill>
                <a:ea typeface="宋体" pitchFamily="2" charset="-122"/>
              </a:rPr>
              <a:t>Outline</a:t>
            </a:r>
            <a:endParaRPr lang="en-GB" altLang="zh-CN" b="1" smtClean="0">
              <a:solidFill>
                <a:srgbClr val="546D7A"/>
              </a:solidFill>
              <a:ea typeface="宋体" pitchFamily="2" charset="-122"/>
            </a:endParaRPr>
          </a:p>
        </p:txBody>
      </p:sp>
      <p:sp>
        <p:nvSpPr>
          <p:cNvPr id="34820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719AB3A-9E06-42FD-AA57-D776D380D84A}" type="slidenum">
              <a:rPr lang="en-US" altLang="zh-CN" smtClean="0">
                <a:solidFill>
                  <a:srgbClr val="FFFFFF"/>
                </a:solidFill>
              </a:rPr>
              <a:pPr eaLnBrk="1" hangingPunct="1"/>
              <a:t>33</a:t>
            </a:fld>
            <a:endParaRPr lang="en-US" altLang="zh-CN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10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6"/>
          <p:cNvSpPr txBox="1">
            <a:spLocks noChangeArrowheads="1"/>
          </p:cNvSpPr>
          <p:nvPr/>
        </p:nvSpPr>
        <p:spPr bwMode="auto">
          <a:xfrm>
            <a:off x="1259632" y="5589240"/>
            <a:ext cx="60871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55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Courier New" pitchFamily="49" charset="0"/>
              <a:buChar char="o"/>
            </a:pPr>
            <a:r>
              <a:rPr lang="en-US" altLang="zh-CN" sz="2000" dirty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We asked the Authors to suggest their size-</a:t>
            </a:r>
            <a:r>
              <a:rPr lang="en-US" altLang="zh-CN" sz="2000" i="1" dirty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l</a:t>
            </a:r>
            <a:r>
              <a:rPr lang="en-US" altLang="zh-CN" sz="2000" dirty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 OS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altLang="zh-CN" sz="2000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Precision=Recall</a:t>
            </a:r>
            <a:endParaRPr lang="en-US" altLang="zh-CN" sz="2000" dirty="0">
              <a:solidFill>
                <a:schemeClr val="tx2"/>
              </a:solidFill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48132" name="Rectangle 2"/>
          <p:cNvSpPr txBox="1">
            <a:spLocks noChangeArrowheads="1"/>
          </p:cNvSpPr>
          <p:nvPr/>
        </p:nvSpPr>
        <p:spPr bwMode="auto">
          <a:xfrm>
            <a:off x="252413" y="692150"/>
            <a:ext cx="85344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3300" b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5. </a:t>
            </a:r>
            <a:r>
              <a:rPr lang="en-US" altLang="zh-CN" sz="3300" b="1" dirty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Experimental Evaluation</a:t>
            </a:r>
            <a:r>
              <a:rPr lang="el-GR" altLang="zh-CN" sz="3300" b="1" dirty="0">
                <a:solidFill>
                  <a:schemeClr val="tx2"/>
                </a:solidFill>
                <a:latin typeface="Georgia" pitchFamily="18" charset="0"/>
              </a:rPr>
              <a:t> </a:t>
            </a:r>
            <a:r>
              <a:rPr lang="en-GB" altLang="zh-CN" sz="3300" b="1" dirty="0">
                <a:solidFill>
                  <a:schemeClr val="tx2"/>
                </a:solidFill>
                <a:latin typeface="Georgia" pitchFamily="18" charset="0"/>
              </a:rPr>
              <a:t/>
            </a:r>
            <a:br>
              <a:rPr lang="en-GB" altLang="zh-CN" sz="3300" b="1" dirty="0">
                <a:solidFill>
                  <a:schemeClr val="tx2"/>
                </a:solidFill>
                <a:latin typeface="Georgia" pitchFamily="18" charset="0"/>
              </a:rPr>
            </a:br>
            <a:r>
              <a:rPr lang="en-US" altLang="zh-CN" sz="3600" dirty="0">
                <a:solidFill>
                  <a:schemeClr val="accent1"/>
                </a:solidFill>
                <a:ea typeface="宋体" pitchFamily="2" charset="-122"/>
              </a:rPr>
              <a:t> </a:t>
            </a:r>
            <a:r>
              <a:rPr lang="en-US" altLang="zh-CN" sz="3200" i="1" dirty="0" smtClean="0">
                <a:solidFill>
                  <a:schemeClr val="accent1"/>
                </a:solidFill>
                <a:latin typeface="Georgia" pitchFamily="18" charset="0"/>
              </a:rPr>
              <a:t>Effectiveness</a:t>
            </a:r>
            <a:endParaRPr lang="en-GB" altLang="zh-CN" sz="3200" i="1" dirty="0">
              <a:solidFill>
                <a:schemeClr val="accent1"/>
              </a:solidFill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48133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5DFF72-2C74-460D-997A-7CC30782EB90}" type="slidenum">
              <a:rPr lang="en-US" altLang="zh-CN" smtClean="0">
                <a:solidFill>
                  <a:srgbClr val="FFFFFF"/>
                </a:solidFill>
              </a:rPr>
              <a:pPr eaLnBrk="1" hangingPunct="1"/>
              <a:t>34</a:t>
            </a:fld>
            <a:endParaRPr lang="en-US" altLang="zh-CN" smtClean="0">
              <a:solidFill>
                <a:srgbClr val="FFFFFF"/>
              </a:solidFill>
            </a:endParaRPr>
          </a:p>
        </p:txBody>
      </p:sp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10833"/>
            <a:ext cx="7591860" cy="420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6"/>
          <p:cNvSpPr txBox="1">
            <a:spLocks noChangeArrowheads="1"/>
          </p:cNvSpPr>
          <p:nvPr/>
        </p:nvSpPr>
        <p:spPr bwMode="auto">
          <a:xfrm>
            <a:off x="1259632" y="5589240"/>
            <a:ext cx="60871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55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Courier New" pitchFamily="49" charset="0"/>
              <a:buChar char="o"/>
            </a:pPr>
            <a:r>
              <a:rPr lang="en-US" altLang="zh-CN" sz="2000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Task 2: the two most frequent co-authors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altLang="zh-CN" sz="2000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Task 3: the two most important co-authors</a:t>
            </a:r>
          </a:p>
        </p:txBody>
      </p:sp>
      <p:sp>
        <p:nvSpPr>
          <p:cNvPr id="48132" name="Rectangle 2"/>
          <p:cNvSpPr txBox="1">
            <a:spLocks noChangeArrowheads="1"/>
          </p:cNvSpPr>
          <p:nvPr/>
        </p:nvSpPr>
        <p:spPr bwMode="auto">
          <a:xfrm>
            <a:off x="252413" y="692150"/>
            <a:ext cx="85344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3300" b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5. </a:t>
            </a:r>
            <a:r>
              <a:rPr lang="en-US" altLang="zh-CN" sz="3300" b="1" dirty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Experimental Evaluation</a:t>
            </a:r>
            <a:r>
              <a:rPr lang="el-GR" altLang="zh-CN" sz="3300" b="1" dirty="0">
                <a:solidFill>
                  <a:schemeClr val="tx2"/>
                </a:solidFill>
                <a:latin typeface="Georgia" pitchFamily="18" charset="0"/>
              </a:rPr>
              <a:t> </a:t>
            </a:r>
            <a:r>
              <a:rPr lang="en-GB" altLang="zh-CN" sz="3300" b="1" dirty="0">
                <a:solidFill>
                  <a:schemeClr val="tx2"/>
                </a:solidFill>
                <a:latin typeface="Georgia" pitchFamily="18" charset="0"/>
              </a:rPr>
              <a:t/>
            </a:r>
            <a:br>
              <a:rPr lang="en-GB" altLang="zh-CN" sz="3300" b="1" dirty="0">
                <a:solidFill>
                  <a:schemeClr val="tx2"/>
                </a:solidFill>
                <a:latin typeface="Georgia" pitchFamily="18" charset="0"/>
              </a:rPr>
            </a:br>
            <a:r>
              <a:rPr lang="en-US" altLang="zh-CN" sz="3600" dirty="0">
                <a:solidFill>
                  <a:schemeClr val="accent1"/>
                </a:solidFill>
                <a:ea typeface="宋体" pitchFamily="2" charset="-122"/>
              </a:rPr>
              <a:t> </a:t>
            </a:r>
            <a:r>
              <a:rPr lang="en-US" altLang="zh-CN" sz="3200" i="1" dirty="0" smtClean="0">
                <a:solidFill>
                  <a:schemeClr val="accent1"/>
                </a:solidFill>
                <a:latin typeface="Georgia" pitchFamily="18" charset="0"/>
              </a:rPr>
              <a:t>Usability Testing</a:t>
            </a:r>
            <a:endParaRPr lang="en-GB" altLang="zh-CN" sz="3200" i="1" dirty="0">
              <a:solidFill>
                <a:schemeClr val="accent1"/>
              </a:solidFill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48133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5DFF72-2C74-460D-997A-7CC30782EB90}" type="slidenum">
              <a:rPr lang="en-US" altLang="zh-CN" smtClean="0">
                <a:solidFill>
                  <a:srgbClr val="FFFFFF"/>
                </a:solidFill>
              </a:rPr>
              <a:pPr eaLnBrk="1" hangingPunct="1"/>
              <a:t>35</a:t>
            </a:fld>
            <a:endParaRPr lang="en-US" altLang="zh-CN" smtClean="0">
              <a:solidFill>
                <a:srgbClr val="FFFFFF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40768"/>
            <a:ext cx="7476829" cy="416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6"/>
          <p:cNvSpPr txBox="1">
            <a:spLocks noChangeArrowheads="1"/>
          </p:cNvSpPr>
          <p:nvPr/>
        </p:nvSpPr>
        <p:spPr bwMode="auto">
          <a:xfrm>
            <a:off x="1259632" y="5589240"/>
            <a:ext cx="608714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55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0" eaLnBrk="1" hangingPunct="1"/>
            <a:r>
              <a:rPr lang="en-US" altLang="zh-CN" sz="2000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Almost 100% approximation quality on </a:t>
            </a:r>
            <a:r>
              <a:rPr lang="en-US" altLang="zh-CN" sz="2000" dirty="0" err="1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DSize</a:t>
            </a:r>
            <a:r>
              <a:rPr lang="en-US" altLang="zh-CN" sz="2000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-</a:t>
            </a:r>
            <a:r>
              <a:rPr lang="en-US" altLang="zh-CN" sz="2000" i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l</a:t>
            </a:r>
          </a:p>
          <a:p>
            <a:pPr indent="0" eaLnBrk="1" hangingPunct="1"/>
            <a:endParaRPr lang="en-US" altLang="zh-CN" dirty="0" smtClean="0">
              <a:solidFill>
                <a:schemeClr val="tx2"/>
              </a:solidFill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48132" name="Rectangle 2"/>
          <p:cNvSpPr txBox="1">
            <a:spLocks noChangeArrowheads="1"/>
          </p:cNvSpPr>
          <p:nvPr/>
        </p:nvSpPr>
        <p:spPr bwMode="auto">
          <a:xfrm>
            <a:off x="252413" y="692150"/>
            <a:ext cx="85344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3300" b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5. </a:t>
            </a:r>
            <a:r>
              <a:rPr lang="en-US" altLang="zh-CN" sz="3300" b="1" dirty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Experimental Evaluation</a:t>
            </a:r>
            <a:r>
              <a:rPr lang="el-GR" altLang="zh-CN" sz="3300" b="1" dirty="0">
                <a:solidFill>
                  <a:schemeClr val="tx2"/>
                </a:solidFill>
                <a:latin typeface="Georgia" pitchFamily="18" charset="0"/>
              </a:rPr>
              <a:t> </a:t>
            </a:r>
            <a:r>
              <a:rPr lang="en-GB" altLang="zh-CN" sz="3300" b="1" dirty="0">
                <a:solidFill>
                  <a:schemeClr val="tx2"/>
                </a:solidFill>
                <a:latin typeface="Georgia" pitchFamily="18" charset="0"/>
              </a:rPr>
              <a:t/>
            </a:r>
            <a:br>
              <a:rPr lang="en-GB" altLang="zh-CN" sz="3300" b="1" dirty="0">
                <a:solidFill>
                  <a:schemeClr val="tx2"/>
                </a:solidFill>
                <a:latin typeface="Georgia" pitchFamily="18" charset="0"/>
              </a:rPr>
            </a:br>
            <a:r>
              <a:rPr lang="en-US" altLang="zh-CN" sz="3600" dirty="0">
                <a:solidFill>
                  <a:schemeClr val="accent1"/>
                </a:solidFill>
                <a:ea typeface="宋体" pitchFamily="2" charset="-122"/>
              </a:rPr>
              <a:t> </a:t>
            </a:r>
            <a:r>
              <a:rPr lang="en-US" altLang="zh-CN" sz="3200" i="1" dirty="0" smtClean="0">
                <a:solidFill>
                  <a:schemeClr val="accent1"/>
                </a:solidFill>
                <a:latin typeface="Georgia" pitchFamily="18" charset="0"/>
              </a:rPr>
              <a:t>Approximation quality</a:t>
            </a:r>
            <a:endParaRPr lang="en-GB" altLang="zh-CN" sz="3200" i="1" dirty="0">
              <a:solidFill>
                <a:schemeClr val="accent1"/>
              </a:solidFill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48133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5DFF72-2C74-460D-997A-7CC30782EB90}" type="slidenum">
              <a:rPr lang="en-US" altLang="zh-CN" smtClean="0">
                <a:solidFill>
                  <a:srgbClr val="FFFFFF"/>
                </a:solidFill>
              </a:rPr>
              <a:pPr eaLnBrk="1" hangingPunct="1"/>
              <a:t>36</a:t>
            </a:fld>
            <a:endParaRPr lang="en-US" altLang="zh-CN" smtClean="0">
              <a:solidFill>
                <a:srgbClr val="FFFFFF"/>
              </a:solidFill>
            </a:endParaRPr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84784"/>
            <a:ext cx="7231002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6"/>
          <p:cNvSpPr txBox="1">
            <a:spLocks noChangeArrowheads="1"/>
          </p:cNvSpPr>
          <p:nvPr/>
        </p:nvSpPr>
        <p:spPr bwMode="auto">
          <a:xfrm>
            <a:off x="1259632" y="5589240"/>
            <a:ext cx="60871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55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Courier New" pitchFamily="49" charset="0"/>
              <a:buChar char="o"/>
            </a:pPr>
            <a:r>
              <a:rPr lang="en-US" altLang="zh-CN" sz="2000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Prelim-</a:t>
            </a:r>
            <a:r>
              <a:rPr lang="en-US" altLang="zh-CN" sz="2000" i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l</a:t>
            </a:r>
            <a:r>
              <a:rPr lang="en-US" altLang="zh-CN" sz="2000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 faster.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altLang="zh-CN" sz="2000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Also 2-LASP faster on both OS and size-</a:t>
            </a:r>
            <a:r>
              <a:rPr lang="en-US" altLang="zh-CN" sz="2000" i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l </a:t>
            </a:r>
          </a:p>
        </p:txBody>
      </p:sp>
      <p:sp>
        <p:nvSpPr>
          <p:cNvPr id="48132" name="Rectangle 2"/>
          <p:cNvSpPr txBox="1">
            <a:spLocks noChangeArrowheads="1"/>
          </p:cNvSpPr>
          <p:nvPr/>
        </p:nvSpPr>
        <p:spPr bwMode="auto">
          <a:xfrm>
            <a:off x="252413" y="692150"/>
            <a:ext cx="85344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3300" b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5. </a:t>
            </a:r>
            <a:r>
              <a:rPr lang="en-US" altLang="zh-CN" sz="3300" b="1" dirty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Experimental Evaluation</a:t>
            </a:r>
            <a:r>
              <a:rPr lang="el-GR" altLang="zh-CN" sz="3300" b="1" dirty="0">
                <a:solidFill>
                  <a:schemeClr val="tx2"/>
                </a:solidFill>
                <a:latin typeface="Georgia" pitchFamily="18" charset="0"/>
              </a:rPr>
              <a:t> </a:t>
            </a:r>
            <a:r>
              <a:rPr lang="en-GB" altLang="zh-CN" sz="3300" b="1" dirty="0">
                <a:solidFill>
                  <a:schemeClr val="tx2"/>
                </a:solidFill>
                <a:latin typeface="Georgia" pitchFamily="18" charset="0"/>
              </a:rPr>
              <a:t/>
            </a:r>
            <a:br>
              <a:rPr lang="en-GB" altLang="zh-CN" sz="3300" b="1" dirty="0">
                <a:solidFill>
                  <a:schemeClr val="tx2"/>
                </a:solidFill>
                <a:latin typeface="Georgia" pitchFamily="18" charset="0"/>
              </a:rPr>
            </a:br>
            <a:r>
              <a:rPr lang="en-US" altLang="zh-CN" sz="3600" dirty="0">
                <a:solidFill>
                  <a:schemeClr val="accent1"/>
                </a:solidFill>
                <a:ea typeface="宋体" pitchFamily="2" charset="-122"/>
              </a:rPr>
              <a:t> </a:t>
            </a:r>
            <a:r>
              <a:rPr lang="en-US" altLang="zh-CN" sz="3200" i="1" dirty="0" smtClean="0">
                <a:solidFill>
                  <a:schemeClr val="accent1"/>
                </a:solidFill>
                <a:latin typeface="Georgia" pitchFamily="18" charset="0"/>
              </a:rPr>
              <a:t>Efficiency </a:t>
            </a:r>
            <a:endParaRPr lang="en-GB" altLang="zh-CN" sz="3200" i="1" dirty="0">
              <a:solidFill>
                <a:schemeClr val="accent1"/>
              </a:solidFill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48133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5DFF72-2C74-460D-997A-7CC30782EB90}" type="slidenum">
              <a:rPr lang="en-US" altLang="zh-CN" smtClean="0">
                <a:solidFill>
                  <a:srgbClr val="FFFFFF"/>
                </a:solidFill>
              </a:rPr>
              <a:pPr eaLnBrk="1" hangingPunct="1"/>
              <a:t>37</a:t>
            </a:fld>
            <a:endParaRPr lang="en-US" altLang="zh-CN" smtClean="0">
              <a:solidFill>
                <a:srgbClr val="FFFFFF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27584" y="1412776"/>
            <a:ext cx="7348222" cy="3985828"/>
            <a:chOff x="752170" y="1412776"/>
            <a:chExt cx="7348222" cy="3985828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2170" y="1438604"/>
              <a:ext cx="3612021" cy="39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0603" y="1412776"/>
              <a:ext cx="3459789" cy="3960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内容占位符 2"/>
          <p:cNvSpPr>
            <a:spLocks noGrp="1"/>
          </p:cNvSpPr>
          <p:nvPr>
            <p:ph idx="4294967295"/>
          </p:nvPr>
        </p:nvSpPr>
        <p:spPr>
          <a:xfrm>
            <a:off x="446088" y="1412875"/>
            <a:ext cx="8229600" cy="4945063"/>
          </a:xfrm>
        </p:spPr>
        <p:txBody>
          <a:bodyPr/>
          <a:lstStyle/>
          <a:p>
            <a:pPr marL="514350" indent="-514350">
              <a:lnSpc>
                <a:spcPct val="110000"/>
              </a:lnSpc>
              <a:buFont typeface="Wingdings 2" pitchFamily="18" charset="2"/>
              <a:buNone/>
            </a:pPr>
            <a:r>
              <a:rPr lang="en-US" altLang="zh-CN" sz="4000" b="1" dirty="0" smtClean="0">
                <a:solidFill>
                  <a:schemeClr val="accent1"/>
                </a:solidFill>
                <a:ea typeface="宋体" pitchFamily="2" charset="-122"/>
              </a:rPr>
              <a:t>1. Motivation</a:t>
            </a:r>
          </a:p>
          <a:p>
            <a:pPr marL="514350" indent="-514350">
              <a:lnSpc>
                <a:spcPct val="110000"/>
              </a:lnSpc>
              <a:buNone/>
            </a:pPr>
            <a:r>
              <a:rPr lang="en-US" altLang="zh-CN" sz="4000" b="1" dirty="0" smtClean="0">
                <a:solidFill>
                  <a:schemeClr val="accent1"/>
                </a:solidFill>
                <a:ea typeface="宋体" pitchFamily="2" charset="-122"/>
              </a:rPr>
              <a:t>2. </a:t>
            </a:r>
            <a:r>
              <a:rPr lang="en-US" altLang="zh-CN" sz="4000" b="1" dirty="0">
                <a:solidFill>
                  <a:schemeClr val="accent1"/>
                </a:solidFill>
                <a:ea typeface="宋体" pitchFamily="2" charset="-122"/>
              </a:rPr>
              <a:t>Background &amp; Related </a:t>
            </a:r>
            <a:r>
              <a:rPr lang="en-US" altLang="zh-CN" sz="4000" b="1" dirty="0" smtClean="0">
                <a:solidFill>
                  <a:schemeClr val="accent1"/>
                </a:solidFill>
                <a:ea typeface="宋体" pitchFamily="2" charset="-122"/>
              </a:rPr>
              <a:t>work</a:t>
            </a:r>
          </a:p>
          <a:p>
            <a:pPr marL="514350" indent="-514350">
              <a:lnSpc>
                <a:spcPct val="110000"/>
              </a:lnSpc>
              <a:buFont typeface="Wingdings 2" pitchFamily="18" charset="2"/>
              <a:buNone/>
            </a:pPr>
            <a:r>
              <a:rPr lang="en-US" altLang="zh-CN" sz="4000" b="1" dirty="0" smtClean="0">
                <a:solidFill>
                  <a:schemeClr val="accent1"/>
                </a:solidFill>
                <a:ea typeface="宋体" pitchFamily="2" charset="-122"/>
              </a:rPr>
              <a:t>3. Diverse </a:t>
            </a:r>
            <a:r>
              <a:rPr lang="en-US" altLang="zh-CN" sz="3800" b="1" dirty="0" smtClean="0">
                <a:solidFill>
                  <a:schemeClr val="accent1"/>
                </a:solidFill>
                <a:ea typeface="宋体" pitchFamily="2" charset="-122"/>
              </a:rPr>
              <a:t>&amp; Proportional Size-</a:t>
            </a:r>
            <a:r>
              <a:rPr lang="en-US" altLang="zh-CN" sz="3800" b="1" i="1" dirty="0" smtClean="0">
                <a:solidFill>
                  <a:schemeClr val="accent1"/>
                </a:solidFill>
                <a:ea typeface="宋体" pitchFamily="2" charset="-122"/>
              </a:rPr>
              <a:t>l</a:t>
            </a:r>
          </a:p>
          <a:p>
            <a:pPr marL="514350" indent="-514350">
              <a:lnSpc>
                <a:spcPct val="110000"/>
              </a:lnSpc>
              <a:buNone/>
            </a:pPr>
            <a:r>
              <a:rPr lang="en-US" altLang="zh-CN" sz="4000" b="1" dirty="0">
                <a:solidFill>
                  <a:schemeClr val="accent1"/>
                </a:solidFill>
                <a:ea typeface="宋体" pitchFamily="2" charset="-122"/>
              </a:rPr>
              <a:t>4. </a:t>
            </a:r>
            <a:r>
              <a:rPr lang="en-US" altLang="zh-CN" sz="4000" b="1" dirty="0" smtClean="0">
                <a:solidFill>
                  <a:schemeClr val="accent1"/>
                </a:solidFill>
                <a:ea typeface="宋体" pitchFamily="2" charset="-122"/>
              </a:rPr>
              <a:t>Size-</a:t>
            </a:r>
            <a:r>
              <a:rPr lang="en-US" altLang="zh-CN" sz="4000" b="1" i="1" dirty="0" smtClean="0">
                <a:solidFill>
                  <a:schemeClr val="accent1"/>
                </a:solidFill>
                <a:ea typeface="宋体" pitchFamily="2" charset="-122"/>
              </a:rPr>
              <a:t>l</a:t>
            </a:r>
            <a:r>
              <a:rPr lang="en-US" altLang="zh-CN" sz="4000" b="1" dirty="0" smtClean="0">
                <a:solidFill>
                  <a:schemeClr val="accent1"/>
                </a:solidFill>
                <a:ea typeface="宋体" pitchFamily="2" charset="-122"/>
              </a:rPr>
              <a:t> &amp; Prelim-</a:t>
            </a:r>
            <a:r>
              <a:rPr lang="en-US" altLang="zh-CN" sz="4000" b="1" i="1" dirty="0" smtClean="0">
                <a:solidFill>
                  <a:schemeClr val="accent1"/>
                </a:solidFill>
                <a:ea typeface="宋体" pitchFamily="2" charset="-122"/>
              </a:rPr>
              <a:t>l</a:t>
            </a:r>
            <a:r>
              <a:rPr lang="en-US" altLang="zh-CN" sz="4000" b="1" dirty="0" smtClean="0">
                <a:solidFill>
                  <a:schemeClr val="accent1"/>
                </a:solidFill>
                <a:ea typeface="宋体" pitchFamily="2" charset="-122"/>
              </a:rPr>
              <a:t> </a:t>
            </a:r>
            <a:r>
              <a:rPr lang="en-US" altLang="zh-CN" sz="4000" b="1" dirty="0">
                <a:solidFill>
                  <a:schemeClr val="accent1"/>
                </a:solidFill>
                <a:ea typeface="宋体" pitchFamily="2" charset="-122"/>
              </a:rPr>
              <a:t>OSs </a:t>
            </a:r>
          </a:p>
          <a:p>
            <a:pPr marL="514350" indent="-514350">
              <a:lnSpc>
                <a:spcPct val="110000"/>
              </a:lnSpc>
              <a:buNone/>
            </a:pPr>
            <a:r>
              <a:rPr lang="en-US" altLang="zh-CN" sz="4000" b="1" dirty="0" smtClean="0">
                <a:solidFill>
                  <a:schemeClr val="accent1"/>
                </a:solidFill>
                <a:ea typeface="宋体" pitchFamily="2" charset="-122"/>
              </a:rPr>
              <a:t>5. Evaluation Results</a:t>
            </a:r>
          </a:p>
          <a:p>
            <a:pPr marL="514350" indent="-514350">
              <a:lnSpc>
                <a:spcPct val="110000"/>
              </a:lnSpc>
              <a:spcBef>
                <a:spcPts val="525"/>
              </a:spcBef>
              <a:buNone/>
            </a:pPr>
            <a:r>
              <a:rPr lang="en-US" altLang="zh-CN" sz="4000" b="1" dirty="0" smtClean="0">
                <a:solidFill>
                  <a:srgbClr val="998700"/>
                </a:solidFill>
                <a:ea typeface="宋体" pitchFamily="2" charset="-122"/>
              </a:rPr>
              <a:t>6. Conclusion &amp; Future Work</a:t>
            </a:r>
          </a:p>
        </p:txBody>
      </p:sp>
      <p:sp>
        <p:nvSpPr>
          <p:cNvPr id="34819" name="标题 1"/>
          <p:cNvSpPr>
            <a:spLocks noGrp="1"/>
          </p:cNvSpPr>
          <p:nvPr>
            <p:ph type="title" idx="4294967295"/>
          </p:nvPr>
        </p:nvSpPr>
        <p:spPr>
          <a:xfrm>
            <a:off x="0" y="-26988"/>
            <a:ext cx="8534400" cy="758826"/>
          </a:xfrm>
        </p:spPr>
        <p:txBody>
          <a:bodyPr/>
          <a:lstStyle/>
          <a:p>
            <a:r>
              <a:rPr lang="en-US" altLang="zh-CN" b="1" smtClean="0">
                <a:solidFill>
                  <a:srgbClr val="546D7A"/>
                </a:solidFill>
                <a:ea typeface="宋体" pitchFamily="2" charset="-122"/>
              </a:rPr>
              <a:t>Outline</a:t>
            </a:r>
            <a:endParaRPr lang="en-GB" altLang="zh-CN" b="1" smtClean="0">
              <a:solidFill>
                <a:srgbClr val="546D7A"/>
              </a:solidFill>
              <a:ea typeface="宋体" pitchFamily="2" charset="-122"/>
            </a:endParaRPr>
          </a:p>
        </p:txBody>
      </p:sp>
      <p:sp>
        <p:nvSpPr>
          <p:cNvPr id="34820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719AB3A-9E06-42FD-AA57-D776D380D84A}" type="slidenum">
              <a:rPr lang="en-US" altLang="zh-CN" smtClean="0">
                <a:solidFill>
                  <a:srgbClr val="FFFFFF"/>
                </a:solidFill>
              </a:rPr>
              <a:pPr eaLnBrk="1" hangingPunct="1"/>
              <a:t>38</a:t>
            </a:fld>
            <a:endParaRPr lang="en-US" altLang="zh-CN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10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ChangeArrowheads="1"/>
          </p:cNvSpPr>
          <p:nvPr/>
        </p:nvSpPr>
        <p:spPr bwMode="auto">
          <a:xfrm>
            <a:off x="315913" y="1700213"/>
            <a:ext cx="850423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0850" indent="-273050">
              <a:buFont typeface="Courier New" pitchFamily="49" charset="0"/>
              <a:buChar char="o"/>
            </a:pPr>
            <a:endParaRPr lang="en-US" altLang="zh-CN" sz="2400" b="1" dirty="0" smtClean="0">
              <a:solidFill>
                <a:schemeClr val="tx2"/>
              </a:solidFill>
              <a:latin typeface="Georgia" pitchFamily="18" charset="0"/>
              <a:ea typeface="宋体" pitchFamily="2" charset="-122"/>
            </a:endParaRPr>
          </a:p>
          <a:p>
            <a:pPr marL="450850" indent="-273050">
              <a:buFont typeface="Courier New" pitchFamily="49" charset="0"/>
              <a:buChar char="o"/>
            </a:pPr>
            <a:r>
              <a:rPr lang="en-US" altLang="zh-CN" sz="2400" b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The </a:t>
            </a:r>
            <a:r>
              <a:rPr lang="en-US" altLang="zh-CN" sz="2400" b="1" dirty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formal definition of </a:t>
            </a:r>
            <a:r>
              <a:rPr lang="en-US" altLang="zh-CN" sz="2400" b="1" i="1" dirty="0" smtClean="0">
                <a:solidFill>
                  <a:schemeClr val="accent1"/>
                </a:solidFill>
                <a:latin typeface="Georgia" pitchFamily="18" charset="0"/>
                <a:ea typeface="宋体" pitchFamily="2" charset="-122"/>
              </a:rPr>
              <a:t>diverse</a:t>
            </a:r>
            <a:r>
              <a:rPr lang="en-US" altLang="zh-CN" sz="2400" b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 and </a:t>
            </a:r>
            <a:r>
              <a:rPr lang="en-US" altLang="zh-CN" sz="2400" b="1" i="1" dirty="0" smtClean="0">
                <a:solidFill>
                  <a:schemeClr val="accent1"/>
                </a:solidFill>
                <a:latin typeface="Georgia" pitchFamily="18" charset="0"/>
                <a:ea typeface="宋体" pitchFamily="2" charset="-122"/>
              </a:rPr>
              <a:t>proportional</a:t>
            </a:r>
            <a:r>
              <a:rPr lang="en-US" altLang="zh-CN" sz="2400" b="1" dirty="0" smtClean="0">
                <a:solidFill>
                  <a:schemeClr val="accent1"/>
                </a:solidFill>
                <a:latin typeface="Georgia" pitchFamily="18" charset="0"/>
                <a:ea typeface="宋体" pitchFamily="2" charset="-122"/>
              </a:rPr>
              <a:t> </a:t>
            </a:r>
            <a:r>
              <a:rPr lang="en-US" altLang="zh-CN" sz="2400" b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size-</a:t>
            </a:r>
            <a:r>
              <a:rPr lang="en-US" altLang="zh-CN" sz="2400" b="1" i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l</a:t>
            </a:r>
            <a:r>
              <a:rPr lang="en-US" altLang="zh-CN" sz="2400" b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 </a:t>
            </a:r>
            <a:r>
              <a:rPr lang="en-US" altLang="zh-CN" sz="2400" b="1" dirty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OSs </a:t>
            </a:r>
          </a:p>
          <a:p>
            <a:pPr marL="908050" lvl="1" indent="-273050" algn="just">
              <a:spcBef>
                <a:spcPct val="20000"/>
              </a:spcBef>
              <a:buClr>
                <a:schemeClr val="accent2"/>
              </a:buClr>
              <a:buSzPct val="70000"/>
              <a:buFont typeface="Courier New" pitchFamily="49" charset="0"/>
              <a:buChar char="o"/>
            </a:pPr>
            <a:endParaRPr lang="en-US" altLang="zh-CN" sz="2400" dirty="0">
              <a:solidFill>
                <a:schemeClr val="tx2"/>
              </a:solidFill>
              <a:latin typeface="Georgia" pitchFamily="18" charset="0"/>
              <a:ea typeface="宋体" pitchFamily="2" charset="-122"/>
            </a:endParaRPr>
          </a:p>
          <a:p>
            <a:pPr marL="450850" indent="-273050" algn="just">
              <a:spcBef>
                <a:spcPct val="20000"/>
              </a:spcBef>
              <a:buClr>
                <a:schemeClr val="accent1"/>
              </a:buClr>
              <a:buSzPct val="85000"/>
              <a:buFont typeface="Courier New" pitchFamily="49" charset="0"/>
              <a:buChar char="o"/>
            </a:pPr>
            <a:r>
              <a:rPr lang="en-US" altLang="zh-CN" sz="2400" b="1" dirty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The efficient generation of size-</a:t>
            </a:r>
            <a:r>
              <a:rPr lang="en-US" altLang="zh-CN" sz="2400" b="1" i="1" dirty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l</a:t>
            </a:r>
            <a:r>
              <a:rPr lang="en-US" altLang="zh-CN" sz="2400" b="1" dirty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 OSs</a:t>
            </a:r>
            <a:r>
              <a:rPr lang="en-US" altLang="zh-CN" sz="2400" dirty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 </a:t>
            </a:r>
          </a:p>
          <a:p>
            <a:pPr marL="908050" lvl="1" indent="-273050" algn="just">
              <a:spcBef>
                <a:spcPct val="20000"/>
              </a:spcBef>
              <a:buClr>
                <a:schemeClr val="accent1"/>
              </a:buClr>
              <a:buSzPct val="85000"/>
              <a:buFont typeface="Courier New" pitchFamily="49" charset="0"/>
              <a:buChar char="o"/>
            </a:pPr>
            <a:r>
              <a:rPr lang="en-US" altLang="zh-CN" sz="2400" dirty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Optimal and Greedy </a:t>
            </a:r>
            <a:r>
              <a:rPr lang="en-US" altLang="zh-CN" sz="2400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Algorithms</a:t>
            </a:r>
            <a:endParaRPr lang="en-GB" altLang="zh-CN" sz="2400" dirty="0">
              <a:solidFill>
                <a:schemeClr val="tx2"/>
              </a:solidFill>
              <a:latin typeface="Georgia" pitchFamily="18" charset="0"/>
              <a:ea typeface="宋体" pitchFamily="2" charset="-122"/>
            </a:endParaRPr>
          </a:p>
          <a:p>
            <a:pPr marL="450850" indent="-273050">
              <a:buFont typeface="Courier New" pitchFamily="49" charset="0"/>
              <a:buChar char="o"/>
            </a:pPr>
            <a:endParaRPr lang="en-GB" altLang="zh-CN" sz="2400" dirty="0">
              <a:solidFill>
                <a:schemeClr val="tx2"/>
              </a:solidFill>
              <a:latin typeface="Georgia" pitchFamily="18" charset="0"/>
              <a:ea typeface="宋体" pitchFamily="2" charset="-122"/>
            </a:endParaRPr>
          </a:p>
          <a:p>
            <a:pPr marL="450850" indent="-273050">
              <a:buFont typeface="Courier New" pitchFamily="49" charset="0"/>
              <a:buChar char="o"/>
            </a:pPr>
            <a:r>
              <a:rPr lang="en-GB" altLang="zh-CN" sz="2400" b="1" dirty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Applications:</a:t>
            </a:r>
            <a:r>
              <a:rPr lang="en-GB" altLang="zh-CN" sz="2400" dirty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 Google, Google Desktop, DBMS, etc.</a:t>
            </a:r>
            <a:endParaRPr lang="en-AU" altLang="zh-CN" sz="2400" dirty="0">
              <a:solidFill>
                <a:schemeClr val="tx2"/>
              </a:solidFill>
              <a:latin typeface="Georgia" pitchFamily="18" charset="0"/>
              <a:ea typeface="宋体" pitchFamily="2" charset="-122"/>
            </a:endParaRPr>
          </a:p>
          <a:p>
            <a:pPr marL="450850" indent="-273050">
              <a:spcBef>
                <a:spcPct val="20000"/>
              </a:spcBef>
              <a:buClr>
                <a:schemeClr val="accent1"/>
              </a:buClr>
              <a:buSzPct val="85000"/>
            </a:pPr>
            <a:endParaRPr lang="en-GB" altLang="zh-CN" sz="2000" b="1" i="1" dirty="0">
              <a:solidFill>
                <a:schemeClr val="tx2"/>
              </a:solidFill>
              <a:latin typeface="Georgia" pitchFamily="18" charset="0"/>
              <a:ea typeface="宋体" pitchFamily="2" charset="-122"/>
            </a:endParaRPr>
          </a:p>
          <a:p>
            <a:pPr marL="4508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</a:pPr>
            <a:endParaRPr lang="en-US" altLang="zh-CN" sz="2000" dirty="0"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52227" name="Rectangle 2"/>
          <p:cNvSpPr txBox="1">
            <a:spLocks noChangeArrowheads="1"/>
          </p:cNvSpPr>
          <p:nvPr/>
        </p:nvSpPr>
        <p:spPr bwMode="auto">
          <a:xfrm>
            <a:off x="252413" y="692150"/>
            <a:ext cx="85344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3300" b="1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6.1 Conclusion &amp; Future Work</a:t>
            </a:r>
            <a:r>
              <a:rPr lang="en-GB" altLang="zh-CN" sz="3300" b="1">
                <a:solidFill>
                  <a:schemeClr val="tx2"/>
                </a:solidFill>
                <a:latin typeface="Georgia" pitchFamily="18" charset="0"/>
              </a:rPr>
              <a:t/>
            </a:r>
            <a:br>
              <a:rPr lang="en-GB" altLang="zh-CN" sz="3300" b="1">
                <a:solidFill>
                  <a:schemeClr val="tx2"/>
                </a:solidFill>
                <a:latin typeface="Georgia" pitchFamily="18" charset="0"/>
              </a:rPr>
            </a:br>
            <a:r>
              <a:rPr lang="en-US" altLang="zh-CN" sz="3600">
                <a:solidFill>
                  <a:schemeClr val="accent1"/>
                </a:solidFill>
                <a:ea typeface="宋体" pitchFamily="2" charset="-122"/>
              </a:rPr>
              <a:t> </a:t>
            </a:r>
            <a:r>
              <a:rPr lang="en-US" altLang="zh-CN" sz="3200" i="1">
                <a:solidFill>
                  <a:schemeClr val="accent1"/>
                </a:solidFill>
                <a:latin typeface="Georgia" pitchFamily="18" charset="0"/>
              </a:rPr>
              <a:t>Contributions</a:t>
            </a:r>
            <a:endParaRPr lang="en-GB" altLang="zh-CN" sz="3200" i="1">
              <a:solidFill>
                <a:schemeClr val="accent1"/>
              </a:solidFill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52228" name="Slide Number Placeholder 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F4F813A-57E6-4B3C-8ABB-D2A42BCE799D}" type="slidenum">
              <a:rPr lang="en-US" altLang="zh-CN" smtClean="0">
                <a:solidFill>
                  <a:srgbClr val="FFFFFF"/>
                </a:solidFill>
              </a:rPr>
              <a:pPr eaLnBrk="1" hangingPunct="1"/>
              <a:t>39</a:t>
            </a:fld>
            <a:endParaRPr lang="en-US" altLang="zh-CN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Hong Kong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A87EA-6157-4C80-93F0-729FA7386A15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  <p:pic>
        <p:nvPicPr>
          <p:cNvPr id="130050" name="Picture 2" descr="http://upload.wikimedia.org/wikipedia/commons/2/23/Hong_Kong_Skyline_Restitch_-_Dec_2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0950" y="1694878"/>
            <a:ext cx="10801200" cy="46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82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ChangeArrowheads="1"/>
          </p:cNvSpPr>
          <p:nvPr/>
        </p:nvSpPr>
        <p:spPr bwMode="auto">
          <a:xfrm>
            <a:off x="315913" y="1700213"/>
            <a:ext cx="8504237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Investigation of inter-diversity and inter-proportionality among a set of query results</a:t>
            </a:r>
            <a:endParaRPr lang="en-GB" altLang="zh-CN" sz="2400" dirty="0" smtClean="0">
              <a:solidFill>
                <a:srgbClr val="546D7A"/>
              </a:solidFill>
              <a:latin typeface="Georgia" pitchFamily="18" charset="0"/>
              <a:ea typeface="宋体" pitchFamily="2" charset="-12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altLang="zh-CN" sz="2400" dirty="0" smtClean="0">
                <a:solidFill>
                  <a:srgbClr val="546D7A"/>
                </a:solidFill>
                <a:latin typeface="Georgia" pitchFamily="18" charset="0"/>
                <a:ea typeface="宋体" pitchFamily="2" charset="-122"/>
              </a:rPr>
              <a:t>e.g</a:t>
            </a:r>
            <a:r>
              <a:rPr lang="en-GB" altLang="zh-CN" sz="2400" dirty="0">
                <a:solidFill>
                  <a:srgbClr val="546D7A"/>
                </a:solidFill>
                <a:latin typeface="Georgia" pitchFamily="18" charset="0"/>
                <a:ea typeface="宋体" pitchFamily="2" charset="-122"/>
              </a:rPr>
              <a:t>. </a:t>
            </a:r>
            <a:r>
              <a:rPr lang="en-GB" altLang="zh-CN" sz="2400" dirty="0" smtClean="0">
                <a:solidFill>
                  <a:srgbClr val="546D7A"/>
                </a:solidFill>
                <a:latin typeface="Georgia" pitchFamily="18" charset="0"/>
                <a:ea typeface="宋体" pitchFamily="2" charset="-122"/>
              </a:rPr>
              <a:t>if authors have common paper we can show details of a paper only once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altLang="zh-CN" sz="2400" dirty="0" smtClean="0">
                <a:solidFill>
                  <a:srgbClr val="546D7A"/>
                </a:solidFill>
                <a:latin typeface="Georgia" pitchFamily="18" charset="0"/>
                <a:ea typeface="宋体" pitchFamily="2" charset="-122"/>
              </a:rPr>
              <a:t>We can diversify OS results, considering similarity of constituent nodes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altLang="zh-CN" sz="2400" dirty="0">
              <a:solidFill>
                <a:srgbClr val="546D7A"/>
              </a:solidFill>
              <a:latin typeface="Georgia" pitchFamily="18" charset="0"/>
              <a:ea typeface="宋体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rgbClr val="546D7A"/>
                </a:solidFill>
                <a:latin typeface="Georgia" pitchFamily="18" charset="0"/>
                <a:ea typeface="宋体" pitchFamily="2" charset="-122"/>
              </a:rPr>
              <a:t>Combined size-</a:t>
            </a:r>
            <a:r>
              <a:rPr lang="en-US" altLang="zh-CN" sz="2400" b="1" i="1" dirty="0" smtClean="0">
                <a:solidFill>
                  <a:srgbClr val="546D7A"/>
                </a:solidFill>
                <a:latin typeface="Georgia" pitchFamily="18" charset="0"/>
                <a:ea typeface="宋体" pitchFamily="2" charset="-122"/>
              </a:rPr>
              <a:t>l</a:t>
            </a:r>
            <a:r>
              <a:rPr lang="en-US" altLang="zh-CN" sz="2400" b="1" dirty="0" smtClean="0">
                <a:solidFill>
                  <a:srgbClr val="546D7A"/>
                </a:solidFill>
                <a:latin typeface="Georgia" pitchFamily="18" charset="0"/>
                <a:ea typeface="宋体" pitchFamily="2" charset="-122"/>
              </a:rPr>
              <a:t> and top-</a:t>
            </a:r>
            <a:r>
              <a:rPr lang="en-US" altLang="zh-CN" sz="2400" b="1" i="1" dirty="0" smtClean="0">
                <a:solidFill>
                  <a:srgbClr val="546D7A"/>
                </a:solidFill>
                <a:latin typeface="Georgia" pitchFamily="18" charset="0"/>
                <a:ea typeface="宋体" pitchFamily="2" charset="-122"/>
              </a:rPr>
              <a:t>k</a:t>
            </a:r>
            <a:r>
              <a:rPr lang="en-US" altLang="zh-CN" sz="2400" b="1" dirty="0" smtClean="0">
                <a:solidFill>
                  <a:srgbClr val="546D7A"/>
                </a:solidFill>
                <a:latin typeface="Georgia" pitchFamily="18" charset="0"/>
                <a:ea typeface="宋体" pitchFamily="2" charset="-122"/>
              </a:rPr>
              <a:t> ranking of OSs</a:t>
            </a:r>
            <a:endParaRPr lang="en-GB" altLang="zh-CN" sz="2400" b="1" dirty="0">
              <a:solidFill>
                <a:srgbClr val="546D7A"/>
              </a:solidFill>
              <a:latin typeface="Georgia" pitchFamily="18" charset="0"/>
              <a:ea typeface="宋体" pitchFamily="2" charset="-12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altLang="zh-CN" sz="2400" dirty="0">
              <a:solidFill>
                <a:srgbClr val="546D7A"/>
              </a:solidFill>
              <a:latin typeface="Georgia" pitchFamily="18" charset="0"/>
              <a:ea typeface="宋体" pitchFamily="2" charset="-122"/>
            </a:endParaRPr>
          </a:p>
          <a:p>
            <a:pPr marL="273050" indent="-273050"/>
            <a:endParaRPr lang="en-GB" altLang="zh-CN" b="1" dirty="0">
              <a:solidFill>
                <a:srgbClr val="546D7A"/>
              </a:solidFill>
              <a:latin typeface="Georgia" pitchFamily="18" charset="0"/>
              <a:ea typeface="宋体" pitchFamily="2" charset="-122"/>
            </a:endParaRPr>
          </a:p>
          <a:p>
            <a:pPr marL="273050" indent="-273050">
              <a:buFont typeface="Arial" charset="0"/>
              <a:buChar char="•"/>
            </a:pPr>
            <a:endParaRPr lang="en-GB" altLang="zh-CN" dirty="0">
              <a:solidFill>
                <a:srgbClr val="546D7A"/>
              </a:solidFill>
              <a:latin typeface="Georgia" pitchFamily="18" charset="0"/>
              <a:ea typeface="宋体" pitchFamily="2" charset="-122"/>
            </a:endParaRPr>
          </a:p>
          <a:p>
            <a:pPr marL="712788" lvl="1" indent="-255588">
              <a:buFont typeface="Arial" charset="0"/>
              <a:buChar char="•"/>
            </a:pPr>
            <a:endParaRPr lang="en-GB" altLang="zh-CN" dirty="0">
              <a:solidFill>
                <a:srgbClr val="546D7A"/>
              </a:solidFill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53251" name="Rectangle 2"/>
          <p:cNvSpPr txBox="1">
            <a:spLocks noChangeArrowheads="1"/>
          </p:cNvSpPr>
          <p:nvPr/>
        </p:nvSpPr>
        <p:spPr bwMode="auto">
          <a:xfrm>
            <a:off x="252413" y="692150"/>
            <a:ext cx="85344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3300" b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6.2 </a:t>
            </a:r>
            <a:r>
              <a:rPr lang="en-US" altLang="zh-CN" sz="3300" b="1" dirty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Conclusion &amp; Future Work</a:t>
            </a:r>
            <a:r>
              <a:rPr lang="en-GB" altLang="zh-CN" sz="3300" b="1" dirty="0">
                <a:solidFill>
                  <a:schemeClr val="tx2"/>
                </a:solidFill>
                <a:latin typeface="Georgia" pitchFamily="18" charset="0"/>
              </a:rPr>
              <a:t/>
            </a:r>
            <a:br>
              <a:rPr lang="en-GB" altLang="zh-CN" sz="3300" b="1" dirty="0">
                <a:solidFill>
                  <a:schemeClr val="tx2"/>
                </a:solidFill>
                <a:latin typeface="Georgia" pitchFamily="18" charset="0"/>
              </a:rPr>
            </a:br>
            <a:r>
              <a:rPr lang="en-US" altLang="zh-CN" sz="3600" dirty="0">
                <a:solidFill>
                  <a:schemeClr val="accent1"/>
                </a:solidFill>
                <a:ea typeface="宋体" pitchFamily="2" charset="-122"/>
              </a:rPr>
              <a:t> </a:t>
            </a:r>
            <a:r>
              <a:rPr lang="en-US" altLang="zh-CN" sz="3200" i="1" dirty="0">
                <a:solidFill>
                  <a:schemeClr val="accent1"/>
                </a:solidFill>
                <a:latin typeface="Georgia" pitchFamily="18" charset="0"/>
              </a:rPr>
              <a:t>Plans for Future Work</a:t>
            </a:r>
            <a:endParaRPr lang="en-GB" altLang="zh-CN" sz="3200" i="1" dirty="0">
              <a:solidFill>
                <a:schemeClr val="accent1"/>
              </a:solidFill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53252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C57F79C-018E-4446-9448-7AD9F1304A26}" type="slidenum">
              <a:rPr lang="en-US" altLang="zh-CN" smtClean="0">
                <a:solidFill>
                  <a:srgbClr val="FFFFFF"/>
                </a:solidFill>
              </a:rPr>
              <a:pPr eaLnBrk="1" hangingPunct="1"/>
              <a:t>40</a:t>
            </a:fld>
            <a:endParaRPr lang="en-US" altLang="zh-CN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3324225"/>
            <a:ext cx="7056437" cy="17605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cap="none" dirty="0" smtClean="0">
              <a:ea typeface="宋体" pitchFamily="2" charset="-122"/>
            </a:endParaRPr>
          </a:p>
          <a:p>
            <a:pPr>
              <a:defRPr/>
            </a:pPr>
            <a:r>
              <a:rPr lang="en-US" altLang="zh-CN" sz="2400" cap="none" dirty="0" smtClean="0">
                <a:solidFill>
                  <a:srgbClr val="A9432B"/>
                </a:solidFill>
                <a:ea typeface="宋体" pitchFamily="2" charset="-122"/>
              </a:rPr>
              <a:t>Thank you</a:t>
            </a:r>
          </a:p>
          <a:p>
            <a:pPr>
              <a:defRPr/>
            </a:pPr>
            <a:endParaRPr lang="en-US" altLang="zh-CN" sz="2400" cap="none" dirty="0" smtClean="0">
              <a:solidFill>
                <a:srgbClr val="A9432B"/>
              </a:solidFill>
              <a:ea typeface="宋体" pitchFamily="2" charset="-122"/>
            </a:endParaRPr>
          </a:p>
          <a:p>
            <a:pPr>
              <a:defRPr/>
            </a:pPr>
            <a:r>
              <a:rPr lang="en-US" altLang="zh-CN" sz="2800" cap="none" dirty="0" smtClean="0">
                <a:solidFill>
                  <a:srgbClr val="A9432B"/>
                </a:solidFill>
                <a:ea typeface="宋体" pitchFamily="2" charset="-122"/>
              </a:rPr>
              <a:t>Questions!</a:t>
            </a:r>
            <a:r>
              <a:rPr lang="en-US" altLang="zh-CN" sz="2000" cap="none" dirty="0" smtClean="0">
                <a:solidFill>
                  <a:srgbClr val="A9432B"/>
                </a:solidFill>
                <a:ea typeface="宋体" pitchFamily="2" charset="-122"/>
              </a:rPr>
              <a:t> 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381000"/>
            <a:ext cx="8497887" cy="1752600"/>
          </a:xfrm>
        </p:spPr>
        <p:txBody>
          <a:bodyPr/>
          <a:lstStyle/>
          <a:p>
            <a:pPr eaLnBrk="1" hangingPunct="1"/>
            <a:r>
              <a:rPr lang="en-GB" altLang="zh-CN" sz="3400" b="1" i="1" dirty="0" smtClean="0">
                <a:solidFill>
                  <a:srgbClr val="7B9899"/>
                </a:solidFill>
                <a:ea typeface="宋体" pitchFamily="2" charset="-122"/>
              </a:rPr>
              <a:t>Diverse and Proportional Size-l Object Summaries for</a:t>
            </a:r>
            <a:br>
              <a:rPr lang="en-GB" altLang="zh-CN" sz="3400" b="1" i="1" dirty="0" smtClean="0">
                <a:solidFill>
                  <a:srgbClr val="7B9899"/>
                </a:solidFill>
                <a:ea typeface="宋体" pitchFamily="2" charset="-122"/>
              </a:rPr>
            </a:br>
            <a:r>
              <a:rPr lang="en-GB" altLang="zh-CN" sz="3400" b="1" i="1" dirty="0" smtClean="0">
                <a:solidFill>
                  <a:srgbClr val="7B9899"/>
                </a:solidFill>
                <a:ea typeface="宋体" pitchFamily="2" charset="-122"/>
              </a:rPr>
              <a:t>Keyword 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3"/>
          <p:cNvGraphicFramePr>
            <a:graphicFrameLocks noChangeAspect="1"/>
          </p:cNvGraphicFramePr>
          <p:nvPr/>
        </p:nvGraphicFramePr>
        <p:xfrm>
          <a:off x="179388" y="1239838"/>
          <a:ext cx="5365750" cy="326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22" name="Visio" r:id="rId4" imgW="12085967" imgH="7361682" progId="Visio.Drawing.11">
                  <p:embed/>
                </p:oleObj>
              </mc:Choice>
              <mc:Fallback>
                <p:oleObj name="Visio" r:id="rId4" imgW="12085967" imgH="736168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239838"/>
                        <a:ext cx="5365750" cy="326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4"/>
          <p:cNvGraphicFramePr>
            <a:graphicFrameLocks noChangeAspect="1"/>
          </p:cNvGraphicFramePr>
          <p:nvPr/>
        </p:nvGraphicFramePr>
        <p:xfrm>
          <a:off x="195263" y="4797425"/>
          <a:ext cx="489585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23" name="Visio" r:id="rId6" imgW="4895642" imgH="1562862" progId="Visio.Drawing.11">
                  <p:embed/>
                </p:oleObj>
              </mc:Choice>
              <mc:Fallback>
                <p:oleObj name="Visio" r:id="rId6" imgW="4895642" imgH="156286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3" y="4797425"/>
                        <a:ext cx="489585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50" name="Object 6"/>
          <p:cNvGraphicFramePr>
            <a:graphicFrameLocks noChangeAspect="1"/>
          </p:cNvGraphicFramePr>
          <p:nvPr/>
        </p:nvGraphicFramePr>
        <p:xfrm>
          <a:off x="5867400" y="1268413"/>
          <a:ext cx="3097213" cy="255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24" name="Visio" r:id="rId8" imgW="7005597" imgH="5649849" progId="Visio.Drawing.11">
                  <p:embed/>
                </p:oleObj>
              </mc:Choice>
              <mc:Fallback>
                <p:oleObj name="Visio" r:id="rId8" imgW="7005597" imgH="564984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268413"/>
                        <a:ext cx="3097213" cy="2554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Rectangle 8"/>
          <p:cNvSpPr>
            <a:spLocks noChangeArrowheads="1"/>
          </p:cNvSpPr>
          <p:nvPr/>
        </p:nvSpPr>
        <p:spPr bwMode="auto">
          <a:xfrm>
            <a:off x="0" y="2457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altLang="zh-CN">
              <a:ea typeface="宋体" pitchFamily="2" charset="-122"/>
            </a:endParaRPr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 rot="16200000">
            <a:off x="5888038" y="3838575"/>
            <a:ext cx="461962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GB" b="1" baseline="300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DS</a:t>
            </a:r>
          </a:p>
        </p:txBody>
      </p:sp>
      <p:graphicFrame>
        <p:nvGraphicFramePr>
          <p:cNvPr id="24583" name="Object 18"/>
          <p:cNvGraphicFramePr>
            <a:graphicFrameLocks noChangeAspect="1"/>
          </p:cNvGraphicFramePr>
          <p:nvPr/>
        </p:nvGraphicFramePr>
        <p:xfrm>
          <a:off x="5732463" y="3789363"/>
          <a:ext cx="3303587" cy="274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25" name="Visio" r:id="rId10" imgW="5164975" imgH="3820668" progId="Visio.Drawing.11">
                  <p:embed/>
                </p:oleObj>
              </mc:Choice>
              <mc:Fallback>
                <p:oleObj name="Visio" r:id="rId10" imgW="5164975" imgH="382066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2463" y="3789363"/>
                        <a:ext cx="3303587" cy="2741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4" name="Slide Number Placeholder 1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8D3287F-DD3E-44B7-83F1-63B7036C3333}" type="slidenum">
              <a:rPr lang="en-US" altLang="zh-CN" smtClean="0">
                <a:solidFill>
                  <a:srgbClr val="FFFFFF"/>
                </a:solidFill>
              </a:rPr>
              <a:pPr eaLnBrk="1" hangingPunct="1"/>
              <a:t>42</a:t>
            </a:fld>
            <a:endParaRPr lang="en-US" altLang="zh-CN" smtClean="0">
              <a:solidFill>
                <a:srgbClr val="FFFFFF"/>
              </a:solidFill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79388" y="438150"/>
            <a:ext cx="8713787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36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2</a:t>
            </a:r>
            <a:r>
              <a:rPr lang="en-US" sz="36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.1 </a:t>
            </a:r>
            <a:r>
              <a:rPr lang="en-US" sz="36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Object Summaries</a:t>
            </a:r>
          </a:p>
          <a:p>
            <a:pPr algn="ctr">
              <a:defRPr/>
            </a:pPr>
            <a:r>
              <a:rPr lang="en-GB" sz="3300" i="1" dirty="0">
                <a:solidFill>
                  <a:schemeClr val="accent1"/>
                </a:solidFill>
                <a:latin typeface="Georgia" pitchFamily="18" charset="0"/>
                <a:cs typeface="Arial" pitchFamily="34" charset="0"/>
              </a:rPr>
              <a:t>OS Generation - Methodology</a:t>
            </a:r>
          </a:p>
        </p:txBody>
      </p:sp>
    </p:spTree>
    <p:extLst>
      <p:ext uri="{BB962C8B-B14F-4D97-AF65-F5344CB8AC3E}">
        <p14:creationId xmlns:p14="http://schemas.microsoft.com/office/powerpoint/2010/main" val="17676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57150" eaLnBrk="0" hangingPunct="0"/>
            <a:endParaRPr lang="en-US" altLang="zh-CN">
              <a:ea typeface="宋体" pitchFamily="2" charset="-12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9388" y="438150"/>
            <a:ext cx="8713787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36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2. Related work</a:t>
            </a:r>
          </a:p>
          <a:p>
            <a:pPr algn="ctr">
              <a:defRPr/>
            </a:pPr>
            <a:r>
              <a:rPr lang="en-GB" sz="3300" i="1" dirty="0">
                <a:solidFill>
                  <a:schemeClr val="accent1"/>
                </a:solidFill>
                <a:latin typeface="Georgia" pitchFamily="18" charset="0"/>
                <a:cs typeface="Arial" pitchFamily="34" charset="0"/>
              </a:rPr>
              <a:t>Keyword Search Paradigms</a:t>
            </a:r>
          </a:p>
        </p:txBody>
      </p:sp>
      <p:sp>
        <p:nvSpPr>
          <p:cNvPr id="31748" name="Rectangle 9"/>
          <p:cNvSpPr>
            <a:spLocks noChangeArrowheads="1"/>
          </p:cNvSpPr>
          <p:nvPr/>
        </p:nvSpPr>
        <p:spPr bwMode="auto">
          <a:xfrm>
            <a:off x="250825" y="5913438"/>
            <a:ext cx="39608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zh-CN" sz="150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DISCOVER, BANKS [Christidis, 2002]</a:t>
            </a:r>
            <a:endParaRPr lang="en-GB" altLang="zh-CN" sz="1500">
              <a:ea typeface="宋体" pitchFamily="2" charset="-122"/>
            </a:endParaRPr>
          </a:p>
        </p:txBody>
      </p:sp>
      <p:sp>
        <p:nvSpPr>
          <p:cNvPr id="31749" name="TextBox 11"/>
          <p:cNvSpPr txBox="1">
            <a:spLocks noChangeArrowheads="1"/>
          </p:cNvSpPr>
          <p:nvPr/>
        </p:nvSpPr>
        <p:spPr bwMode="auto">
          <a:xfrm>
            <a:off x="755650" y="3068638"/>
            <a:ext cx="2320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zh-CN" b="1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R-KwS</a:t>
            </a:r>
          </a:p>
          <a:p>
            <a:pPr eaLnBrk="1" hangingPunct="1"/>
            <a:r>
              <a:rPr lang="en-GB" altLang="zh-CN">
                <a:solidFill>
                  <a:schemeClr val="accent1"/>
                </a:solidFill>
                <a:latin typeface="Georgia" pitchFamily="18" charset="0"/>
                <a:ea typeface="宋体" pitchFamily="2" charset="-122"/>
              </a:rPr>
              <a:t>{Agrawal, Faloutsos}</a:t>
            </a:r>
            <a:endParaRPr lang="en-GB" altLang="zh-CN" b="1">
              <a:solidFill>
                <a:schemeClr val="tx2"/>
              </a:solidFill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31750" name="TextBox 12"/>
          <p:cNvSpPr txBox="1">
            <a:spLocks noChangeArrowheads="1"/>
          </p:cNvSpPr>
          <p:nvPr/>
        </p:nvSpPr>
        <p:spPr bwMode="auto">
          <a:xfrm>
            <a:off x="4859338" y="4221163"/>
            <a:ext cx="13684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zh-CN" b="1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Précis </a:t>
            </a:r>
          </a:p>
          <a:p>
            <a:pPr eaLnBrk="1" hangingPunct="1"/>
            <a:r>
              <a:rPr lang="en-GB" altLang="zh-CN" sz="1600">
                <a:solidFill>
                  <a:schemeClr val="accent1"/>
                </a:solidFill>
                <a:latin typeface="Georgia" pitchFamily="18" charset="0"/>
                <a:ea typeface="宋体" pitchFamily="2" charset="-122"/>
              </a:rPr>
              <a:t>{Faloutsos}</a:t>
            </a:r>
          </a:p>
          <a:p>
            <a:pPr eaLnBrk="1" hangingPunct="1"/>
            <a:endParaRPr lang="en-GB" altLang="zh-CN" b="1">
              <a:solidFill>
                <a:schemeClr val="tx2"/>
              </a:solidFill>
              <a:latin typeface="Georgia" pitchFamily="18" charset="0"/>
              <a:ea typeface="宋体" pitchFamily="2" charset="-122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779838" y="1628775"/>
            <a:ext cx="0" cy="44640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752" name="Group 24"/>
          <p:cNvGrpSpPr>
            <a:grpSpLocks/>
          </p:cNvGrpSpPr>
          <p:nvPr/>
        </p:nvGrpSpPr>
        <p:grpSpPr bwMode="auto">
          <a:xfrm>
            <a:off x="347663" y="1628775"/>
            <a:ext cx="2928937" cy="1368425"/>
            <a:chOff x="756047" y="5013177"/>
            <a:chExt cx="3501887" cy="1316206"/>
          </a:xfrm>
        </p:grpSpPr>
        <p:cxnSp>
          <p:nvCxnSpPr>
            <p:cNvPr id="18" name="直接连接符 17"/>
            <p:cNvCxnSpPr>
              <a:endCxn id="22" idx="0"/>
            </p:cNvCxnSpPr>
            <p:nvPr/>
          </p:nvCxnSpPr>
          <p:spPr>
            <a:xfrm flipH="1">
              <a:off x="1473507" y="5517061"/>
              <a:ext cx="937633" cy="2885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9"/>
            <p:cNvCxnSpPr>
              <a:stCxn id="20" idx="2"/>
              <a:endCxn id="21" idx="0"/>
            </p:cNvCxnSpPr>
            <p:nvPr/>
          </p:nvCxnSpPr>
          <p:spPr>
            <a:xfrm>
              <a:off x="2561084" y="5517061"/>
              <a:ext cx="869303" cy="31149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8"/>
            <p:cNvSpPr/>
            <p:nvPr/>
          </p:nvSpPr>
          <p:spPr>
            <a:xfrm>
              <a:off x="1534244" y="5013177"/>
              <a:ext cx="2051783" cy="50388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600" b="1">
                  <a:solidFill>
                    <a:schemeClr val="tx2"/>
                  </a:solidFill>
                  <a:ea typeface="宋体" pitchFamily="2" charset="-122"/>
                  <a:cs typeface="Arial" charset="0"/>
                </a:rPr>
                <a:t>Paper</a:t>
              </a:r>
              <a:r>
                <a:rPr lang="en-US" altLang="zh-CN" sz="1600" b="1">
                  <a:solidFill>
                    <a:schemeClr val="tx1"/>
                  </a:solidFill>
                  <a:ea typeface="宋体" pitchFamily="2" charset="-122"/>
                  <a:cs typeface="Arial" charset="0"/>
                </a:rPr>
                <a:t>: </a:t>
              </a:r>
              <a:r>
                <a:rPr lang="en-US" altLang="zh-CN" sz="1600">
                  <a:solidFill>
                    <a:srgbClr val="A9432B"/>
                  </a:solidFill>
                  <a:ea typeface="宋体" pitchFamily="2" charset="-122"/>
                  <a:cs typeface="Arial" charset="0"/>
                </a:rPr>
                <a:t>Efficient similarity….</a:t>
              </a:r>
            </a:p>
          </p:txBody>
        </p:sp>
        <p:sp>
          <p:nvSpPr>
            <p:cNvPr id="21" name="矩形 21"/>
            <p:cNvSpPr/>
            <p:nvPr/>
          </p:nvSpPr>
          <p:spPr>
            <a:xfrm>
              <a:off x="2600944" y="5828553"/>
              <a:ext cx="1656990" cy="5008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2"/>
                  </a:solidFill>
                </a:rPr>
                <a:t>Author</a:t>
              </a: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:</a:t>
              </a:r>
            </a:p>
            <a:p>
              <a:pPr algn="ctr">
                <a:defRPr/>
              </a:pPr>
              <a:r>
                <a:rPr lang="en-US" sz="1600" dirty="0" err="1">
                  <a:solidFill>
                    <a:schemeClr val="accent1">
                      <a:lumMod val="75000"/>
                    </a:schemeClr>
                  </a:solidFill>
                </a:rPr>
                <a:t>Faloutsos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2" name="矩形 22"/>
            <p:cNvSpPr/>
            <p:nvPr/>
          </p:nvSpPr>
          <p:spPr>
            <a:xfrm>
              <a:off x="756047" y="5805650"/>
              <a:ext cx="1434920" cy="52373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2"/>
                  </a:solidFill>
                </a:rPr>
                <a:t>Author</a:t>
              </a:r>
              <a:r>
                <a:rPr lang="en-US" sz="1600" dirty="0">
                  <a:solidFill>
                    <a:srgbClr val="FF0000"/>
                  </a:solidFill>
                </a:rPr>
                <a:t>: </a:t>
              </a:r>
              <a:r>
                <a:rPr lang="en-US" sz="1600" dirty="0" err="1">
                  <a:solidFill>
                    <a:schemeClr val="accent1">
                      <a:lumMod val="75000"/>
                    </a:schemeClr>
                  </a:solidFill>
                </a:rPr>
                <a:t>Agrawal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31753" name="Rectangle 30"/>
          <p:cNvSpPr>
            <a:spLocks noChangeArrowheads="1"/>
          </p:cNvSpPr>
          <p:nvPr/>
        </p:nvSpPr>
        <p:spPr bwMode="auto">
          <a:xfrm>
            <a:off x="4284663" y="4508500"/>
            <a:ext cx="460851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GB" altLang="zh-CN">
              <a:solidFill>
                <a:srgbClr val="546D7A"/>
              </a:solidFill>
              <a:latin typeface="Georgia" pitchFamily="18" charset="0"/>
              <a:ea typeface="宋体" pitchFamily="2" charset="-122"/>
            </a:endParaRPr>
          </a:p>
          <a:p>
            <a:endParaRPr lang="en-GB" altLang="zh-CN" sz="1500">
              <a:solidFill>
                <a:srgbClr val="546D7A"/>
              </a:solidFill>
              <a:latin typeface="Georgia" pitchFamily="18" charset="0"/>
              <a:ea typeface="宋体" pitchFamily="2" charset="-122"/>
            </a:endParaRPr>
          </a:p>
          <a:p>
            <a:r>
              <a:rPr lang="en-GB" altLang="zh-CN" sz="1500">
                <a:solidFill>
                  <a:srgbClr val="546D7A"/>
                </a:solidFill>
                <a:latin typeface="Georgia" pitchFamily="18" charset="0"/>
                <a:ea typeface="宋体" pitchFamily="2" charset="-122"/>
              </a:rPr>
              <a:t>Précis [Koutrika et al, ICDE, 2006]</a:t>
            </a:r>
          </a:p>
          <a:p>
            <a:endParaRPr lang="en-GB" altLang="zh-CN" sz="1500">
              <a:solidFill>
                <a:srgbClr val="546D7A"/>
              </a:solidFill>
              <a:latin typeface="Georgia" pitchFamily="18" charset="0"/>
              <a:ea typeface="宋体" pitchFamily="2" charset="-122"/>
            </a:endParaRPr>
          </a:p>
          <a:p>
            <a:r>
              <a:rPr lang="en-GB" altLang="zh-CN" sz="1500" b="1">
                <a:solidFill>
                  <a:schemeClr val="accent1"/>
                </a:solidFill>
                <a:latin typeface="Georgia" pitchFamily="18" charset="0"/>
                <a:ea typeface="宋体" pitchFamily="2" charset="-122"/>
              </a:rPr>
              <a:t>Other work:</a:t>
            </a:r>
          </a:p>
          <a:p>
            <a:r>
              <a:rPr lang="en-GB" altLang="zh-CN" sz="1500">
                <a:solidFill>
                  <a:srgbClr val="546D7A"/>
                </a:solidFill>
                <a:latin typeface="Georgia" pitchFamily="18" charset="0"/>
                <a:ea typeface="宋体" pitchFamily="2" charset="-122"/>
              </a:rPr>
              <a:t>Streams [Markowetz et al, TODS, 2009] </a:t>
            </a:r>
          </a:p>
          <a:p>
            <a:r>
              <a:rPr lang="en-GB" altLang="zh-CN" sz="1500">
                <a:solidFill>
                  <a:srgbClr val="546D7A"/>
                </a:solidFill>
                <a:latin typeface="Georgia" pitchFamily="18" charset="0"/>
                <a:ea typeface="宋体" pitchFamily="2" charset="-122"/>
              </a:rPr>
              <a:t>Top-k, IR Ranking [Hristidis et al, VLDB 2003]</a:t>
            </a:r>
            <a:endParaRPr lang="en-GB" altLang="zh-CN">
              <a:ea typeface="宋体" pitchFamily="2" charset="-122"/>
            </a:endParaRPr>
          </a:p>
        </p:txBody>
      </p:sp>
      <p:sp>
        <p:nvSpPr>
          <p:cNvPr id="31754" name="TextBox 32"/>
          <p:cNvSpPr txBox="1">
            <a:spLocks noChangeArrowheads="1"/>
          </p:cNvSpPr>
          <p:nvPr/>
        </p:nvSpPr>
        <p:spPr bwMode="auto">
          <a:xfrm>
            <a:off x="900113" y="5013325"/>
            <a:ext cx="1365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zh-CN" b="1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R-KwS</a:t>
            </a:r>
          </a:p>
          <a:p>
            <a:pPr eaLnBrk="1" hangingPunct="1"/>
            <a:r>
              <a:rPr lang="en-GB" altLang="zh-CN">
                <a:solidFill>
                  <a:schemeClr val="accent1"/>
                </a:solidFill>
                <a:latin typeface="Georgia" pitchFamily="18" charset="0"/>
                <a:ea typeface="宋体" pitchFamily="2" charset="-122"/>
              </a:rPr>
              <a:t>{Faloutsos}</a:t>
            </a:r>
            <a:endParaRPr lang="en-GB" altLang="zh-CN" b="1">
              <a:solidFill>
                <a:schemeClr val="tx2"/>
              </a:solidFill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34" name="矩形 21"/>
          <p:cNvSpPr/>
          <p:nvPr/>
        </p:nvSpPr>
        <p:spPr bwMode="auto">
          <a:xfrm>
            <a:off x="539750" y="3860800"/>
            <a:ext cx="2808288" cy="431800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2"/>
                </a:solidFill>
              </a:rPr>
              <a:t>Author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: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Christos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Faloutsos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矩形 21"/>
          <p:cNvSpPr/>
          <p:nvPr/>
        </p:nvSpPr>
        <p:spPr bwMode="auto">
          <a:xfrm>
            <a:off x="539750" y="4508500"/>
            <a:ext cx="2808288" cy="433388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2"/>
                </a:solidFill>
              </a:rPr>
              <a:t>Author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: 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Michalis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Faloutsos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175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557338"/>
            <a:ext cx="4586288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8" name="灯片编号占位符 2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833BC47-FF91-4B60-A794-ECD656649156}" type="slidenum">
              <a:rPr lang="en-US" altLang="zh-CN" smtClean="0">
                <a:solidFill>
                  <a:srgbClr val="FFFFFF"/>
                </a:solidFill>
              </a:rPr>
              <a:pPr eaLnBrk="1" hangingPunct="1"/>
              <a:t>43</a:t>
            </a:fld>
            <a:endParaRPr lang="en-US" altLang="zh-CN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22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内容占位符 2"/>
          <p:cNvSpPr>
            <a:spLocks noGrp="1"/>
          </p:cNvSpPr>
          <p:nvPr>
            <p:ph idx="4294967295"/>
          </p:nvPr>
        </p:nvSpPr>
        <p:spPr>
          <a:xfrm>
            <a:off x="388938" y="1527175"/>
            <a:ext cx="8504237" cy="4572000"/>
          </a:xfrm>
        </p:spPr>
        <p:txBody>
          <a:bodyPr/>
          <a:lstStyle/>
          <a:p>
            <a:r>
              <a:rPr lang="en-GB" altLang="zh-CN" sz="2000" b="1" smtClean="0">
                <a:solidFill>
                  <a:schemeClr val="tx2"/>
                </a:solidFill>
                <a:ea typeface="宋体" pitchFamily="2" charset="-122"/>
              </a:rPr>
              <a:t>IR-Style techniques</a:t>
            </a:r>
            <a:r>
              <a:rPr lang="en-GB" altLang="zh-CN" sz="2000" smtClean="0">
                <a:solidFill>
                  <a:schemeClr val="tx2"/>
                </a:solidFill>
                <a:ea typeface="宋体" pitchFamily="2" charset="-122"/>
              </a:rPr>
              <a:t>, which weight the amount of times keywords (terms) appear in results. However, such techniques miss tuples that are related to the keywords, but they do not contain them.</a:t>
            </a:r>
          </a:p>
          <a:p>
            <a:pPr lvl="1"/>
            <a:r>
              <a:rPr lang="en-GB" altLang="zh-CN" sz="1500" smtClean="0">
                <a:ea typeface="宋体" pitchFamily="2" charset="-122"/>
              </a:rPr>
              <a:t> e.g. for “Faloutsos”, tuples in relation Papers also have importance although they do not include the “Faloutsos” keyword.</a:t>
            </a:r>
          </a:p>
          <a:p>
            <a:endParaRPr lang="en-US" altLang="zh-CN" sz="2000" smtClean="0">
              <a:solidFill>
                <a:schemeClr val="tx2"/>
              </a:solidFill>
              <a:ea typeface="宋体" pitchFamily="2" charset="-122"/>
            </a:endParaRPr>
          </a:p>
          <a:p>
            <a:r>
              <a:rPr lang="en-US" altLang="zh-CN" sz="2000" b="1" smtClean="0">
                <a:solidFill>
                  <a:schemeClr val="tx2"/>
                </a:solidFill>
                <a:ea typeface="宋体" pitchFamily="2" charset="-122"/>
              </a:rPr>
              <a:t>Tuple’s Importance, </a:t>
            </a:r>
            <a:r>
              <a:rPr lang="en-GB" altLang="zh-CN" sz="2000" smtClean="0">
                <a:solidFill>
                  <a:schemeClr val="tx2"/>
                </a:solidFill>
                <a:ea typeface="宋体" pitchFamily="2" charset="-122"/>
              </a:rPr>
              <a:t>which weights the authority flow through relationships, e.g. ObjectRank, ValueRank, PageRank, XRANK etc.</a:t>
            </a:r>
            <a:endParaRPr lang="en-US" altLang="zh-CN" sz="2000" smtClean="0">
              <a:solidFill>
                <a:schemeClr val="tx2"/>
              </a:solidFill>
              <a:ea typeface="宋体" pitchFamily="2" charset="-122"/>
            </a:endParaRPr>
          </a:p>
          <a:p>
            <a:endParaRPr lang="en-US" altLang="zh-CN" sz="2000" smtClean="0">
              <a:solidFill>
                <a:schemeClr val="tx2"/>
              </a:solidFill>
              <a:ea typeface="宋体" pitchFamily="2" charset="-122"/>
            </a:endParaRPr>
          </a:p>
          <a:p>
            <a:r>
              <a:rPr lang="en-US" altLang="zh-CN" sz="2000" smtClean="0">
                <a:solidFill>
                  <a:schemeClr val="tx2"/>
                </a:solidFill>
                <a:ea typeface="宋体" pitchFamily="2" charset="-122"/>
              </a:rPr>
              <a:t>We use </a:t>
            </a:r>
            <a:r>
              <a:rPr lang="en-US" altLang="zh-CN" sz="2000" b="1" smtClean="0">
                <a:solidFill>
                  <a:schemeClr val="tx2"/>
                </a:solidFill>
                <a:ea typeface="宋体" pitchFamily="2" charset="-122"/>
              </a:rPr>
              <a:t>ObjectRank</a:t>
            </a:r>
            <a:r>
              <a:rPr lang="en-US" altLang="zh-CN" sz="2000" smtClean="0">
                <a:solidFill>
                  <a:schemeClr val="tx2"/>
                </a:solidFill>
                <a:ea typeface="宋体" pitchFamily="2" charset="-122"/>
              </a:rPr>
              <a:t> and </a:t>
            </a:r>
            <a:r>
              <a:rPr lang="en-US" altLang="zh-CN" sz="2000" b="1" smtClean="0">
                <a:solidFill>
                  <a:schemeClr val="tx2"/>
                </a:solidFill>
                <a:ea typeface="宋体" pitchFamily="2" charset="-122"/>
              </a:rPr>
              <a:t>ValueRank</a:t>
            </a:r>
            <a:r>
              <a:rPr lang="en-US" altLang="zh-CN" sz="2000" smtClean="0">
                <a:solidFill>
                  <a:schemeClr val="tx2"/>
                </a:solidFill>
                <a:ea typeface="宋体" pitchFamily="2" charset="-122"/>
              </a:rPr>
              <a:t> to calculate our Global Importance for each tuple in the database</a:t>
            </a:r>
          </a:p>
        </p:txBody>
      </p:sp>
      <p:sp>
        <p:nvSpPr>
          <p:cNvPr id="32771" name="标题 1"/>
          <p:cNvSpPr txBox="1">
            <a:spLocks/>
          </p:cNvSpPr>
          <p:nvPr/>
        </p:nvSpPr>
        <p:spPr bwMode="auto">
          <a:xfrm>
            <a:off x="457200" y="3571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500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Ranking</a:t>
            </a:r>
            <a:endParaRPr lang="en-GB" altLang="zh-CN" sz="5000">
              <a:solidFill>
                <a:schemeClr val="tx2"/>
              </a:solidFill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F0F69B4-E3A5-4B82-9349-C6AC4A4782B6}" type="slidenum">
              <a:rPr lang="en-US" altLang="zh-CN" smtClean="0">
                <a:solidFill>
                  <a:srgbClr val="FFFFFF"/>
                </a:solidFill>
              </a:rPr>
              <a:pPr eaLnBrk="1" hangingPunct="1"/>
              <a:t>44</a:t>
            </a:fld>
            <a:endParaRPr lang="en-US" altLang="zh-CN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91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pPr algn="ctr"/>
            <a:endParaRPr lang="en-US" altLang="zh-CN">
              <a:ea typeface="宋体" pitchFamily="2" charset="-122"/>
            </a:endParaRPr>
          </a:p>
        </p:txBody>
      </p:sp>
      <p:sp>
        <p:nvSpPr>
          <p:cNvPr id="33795" name="Rectangle 6"/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pPr algn="ctr"/>
            <a:endParaRPr lang="en-US" altLang="zh-CN">
              <a:ea typeface="宋体" pitchFamily="2" charset="-122"/>
            </a:endParaRPr>
          </a:p>
        </p:txBody>
      </p:sp>
      <p:graphicFrame>
        <p:nvGraphicFramePr>
          <p:cNvPr id="33796" name="Object 7"/>
          <p:cNvGraphicFramePr>
            <a:graphicFrameLocks noChangeAspect="1"/>
          </p:cNvGraphicFramePr>
          <p:nvPr/>
        </p:nvGraphicFramePr>
        <p:xfrm>
          <a:off x="3643313" y="5046663"/>
          <a:ext cx="5286375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3" name="Visio" r:id="rId4" imgW="4110182" imgH="1130053" progId="Visio.Drawing.11">
                  <p:embed/>
                </p:oleObj>
              </mc:Choice>
              <mc:Fallback>
                <p:oleObj name="Visio" r:id="rId4" imgW="4110182" imgH="113005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5046663"/>
                        <a:ext cx="5286375" cy="145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797" name="Picture 10" descr="File:Linkstruct2.sv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1851025"/>
            <a:ext cx="3484562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7188" y="5137150"/>
            <a:ext cx="33051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latin typeface="+mj-lt"/>
                <a:cs typeface="Arial" pitchFamily="34" charset="0"/>
              </a:rPr>
              <a:t>How </a:t>
            </a:r>
            <a:r>
              <a:rPr lang="en-GB" sz="1600" dirty="0" err="1">
                <a:latin typeface="+mj-lt"/>
                <a:cs typeface="Arial" pitchFamily="34" charset="0"/>
              </a:rPr>
              <a:t>PageRank</a:t>
            </a:r>
            <a:r>
              <a:rPr lang="en-GB" sz="1600" dirty="0">
                <a:latin typeface="+mj-lt"/>
                <a:cs typeface="Arial" pitchFamily="34" charset="0"/>
              </a:rPr>
              <a:t> Works (</a:t>
            </a:r>
            <a:r>
              <a:rPr lang="en-GB" sz="1600" dirty="0" err="1">
                <a:latin typeface="+mj-lt"/>
                <a:cs typeface="Arial" pitchFamily="34" charset="0"/>
              </a:rPr>
              <a:t>wikipedia</a:t>
            </a:r>
            <a:r>
              <a:rPr lang="en-GB" sz="1600" dirty="0">
                <a:latin typeface="+mj-lt"/>
                <a:cs typeface="Arial" pitchFamily="34" charset="0"/>
              </a:rPr>
              <a:t>)</a:t>
            </a:r>
          </a:p>
        </p:txBody>
      </p:sp>
      <p:pic>
        <p:nvPicPr>
          <p:cNvPr id="3379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2306638"/>
            <a:ext cx="4916487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标题 1"/>
          <p:cNvSpPr txBox="1">
            <a:spLocks/>
          </p:cNvSpPr>
          <p:nvPr/>
        </p:nvSpPr>
        <p:spPr bwMode="auto">
          <a:xfrm>
            <a:off x="457200" y="7064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500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Ranking</a:t>
            </a:r>
            <a:endParaRPr lang="en-GB" altLang="zh-CN" sz="5000">
              <a:solidFill>
                <a:schemeClr val="tx2"/>
              </a:solidFill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33801" name="Slide Number Placeholder 8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95C1786-1B92-44E9-9C48-5B4391993CCC}" type="slidenum">
              <a:rPr lang="en-US" altLang="zh-CN" smtClean="0">
                <a:solidFill>
                  <a:srgbClr val="FFFFFF"/>
                </a:solidFill>
              </a:rPr>
              <a:pPr eaLnBrk="1" hangingPunct="1"/>
              <a:t>45</a:t>
            </a:fld>
            <a:endParaRPr lang="en-US" altLang="zh-CN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46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pPr algn="ctr"/>
            <a:endParaRPr lang="en-US" altLang="zh-CN">
              <a:ea typeface="宋体" pitchFamily="2" charset="-122"/>
            </a:endParaRP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0" y="236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pPr algn="ctr"/>
            <a:endParaRPr lang="en-US" altLang="zh-CN">
              <a:ea typeface="宋体" pitchFamily="2" charset="-122"/>
            </a:endParaRPr>
          </a:p>
        </p:txBody>
      </p:sp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pPr algn="ctr"/>
            <a:endParaRPr lang="en-US" altLang="zh-CN">
              <a:ea typeface="宋体" pitchFamily="2" charset="-122"/>
            </a:endParaRPr>
          </a:p>
        </p:txBody>
      </p:sp>
      <p:sp>
        <p:nvSpPr>
          <p:cNvPr id="25605" name="Rectangle 9"/>
          <p:cNvSpPr>
            <a:spLocks noChangeArrowheads="1"/>
          </p:cNvSpPr>
          <p:nvPr/>
        </p:nvSpPr>
        <p:spPr bwMode="auto">
          <a:xfrm>
            <a:off x="4395788" y="238125"/>
            <a:ext cx="3524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pPr eaLnBrk="0" hangingPunct="0"/>
            <a:r>
              <a:rPr lang="en-GB" altLang="zh-CN" sz="1100">
                <a:ea typeface="宋体" pitchFamily="2" charset="-122"/>
                <a:cs typeface="Times New Roman" pitchFamily="18" charset="0"/>
              </a:rPr>
              <a:t> </a:t>
            </a:r>
            <a:r>
              <a:rPr lang="en-GB" altLang="zh-CN" sz="900">
                <a:ea typeface="宋体" pitchFamily="2" charset="-122"/>
                <a:cs typeface="Times New Roman" pitchFamily="18" charset="0"/>
              </a:rPr>
              <a:t> </a:t>
            </a:r>
            <a:endParaRPr lang="en-GB" altLang="zh-CN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560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pPr algn="ctr"/>
            <a:endParaRPr lang="en-US" altLang="zh-CN">
              <a:ea typeface="宋体" pitchFamily="2" charset="-122"/>
            </a:endParaRPr>
          </a:p>
        </p:txBody>
      </p:sp>
      <p:sp>
        <p:nvSpPr>
          <p:cNvPr id="2560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pPr algn="ctr"/>
            <a:endParaRPr lang="en-US" altLang="zh-CN">
              <a:ea typeface="宋体" pitchFamily="2" charset="-122"/>
            </a:endParaRPr>
          </a:p>
        </p:txBody>
      </p:sp>
      <p:graphicFrame>
        <p:nvGraphicFramePr>
          <p:cNvPr id="25608" name="Object 18"/>
          <p:cNvGraphicFramePr>
            <a:graphicFrameLocks noChangeAspect="1"/>
          </p:cNvGraphicFramePr>
          <p:nvPr/>
        </p:nvGraphicFramePr>
        <p:xfrm>
          <a:off x="173038" y="1484313"/>
          <a:ext cx="4686300" cy="388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36" name="Visio" r:id="rId4" imgW="5164975" imgH="3820668" progId="Visio.Drawing.11">
                  <p:embed/>
                </p:oleObj>
              </mc:Choice>
              <mc:Fallback>
                <p:oleObj name="Visio" r:id="rId4" imgW="5164975" imgH="382066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8" y="1484313"/>
                        <a:ext cx="4686300" cy="388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Object 14"/>
          <p:cNvGraphicFramePr>
            <a:graphicFrameLocks noChangeAspect="1"/>
          </p:cNvGraphicFramePr>
          <p:nvPr/>
        </p:nvGraphicFramePr>
        <p:xfrm>
          <a:off x="323850" y="5445125"/>
          <a:ext cx="467995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37" name="Equation" r:id="rId6" imgW="1943100" imgH="355600" progId="Equation.3">
                  <p:embed/>
                </p:oleObj>
              </mc:Choice>
              <mc:Fallback>
                <p:oleObj name="Equation" r:id="rId6" imgW="1943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445125"/>
                        <a:ext cx="4679950" cy="849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0" name="Rectangle 3"/>
          <p:cNvSpPr>
            <a:spLocks noChangeArrowheads="1"/>
          </p:cNvSpPr>
          <p:nvPr/>
        </p:nvSpPr>
        <p:spPr bwMode="auto">
          <a:xfrm>
            <a:off x="5076825" y="1196975"/>
            <a:ext cx="3814763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r>
              <a:rPr lang="en-GB" altLang="zh-CN" sz="3200">
                <a:solidFill>
                  <a:schemeClr val="accent1"/>
                </a:solidFill>
                <a:latin typeface="Georgia" pitchFamily="18" charset="0"/>
                <a:ea typeface="宋体" pitchFamily="2" charset="-122"/>
              </a:rPr>
              <a:t>Metrics:</a:t>
            </a: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AU" altLang="zh-CN" sz="2400">
                <a:latin typeface="Georgia" pitchFamily="18" charset="0"/>
                <a:ea typeface="宋体" pitchFamily="2" charset="-122"/>
              </a:rPr>
              <a:t>Distance,</a:t>
            </a: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AU" altLang="zh-CN" sz="2400">
                <a:latin typeface="Georgia" pitchFamily="18" charset="0"/>
                <a:ea typeface="宋体" pitchFamily="2" charset="-122"/>
              </a:rPr>
              <a:t>Data and Schema  graph Connectivity (Co</a:t>
            </a:r>
            <a:r>
              <a:rPr lang="en-AU" altLang="zh-CN" sz="2400" baseline="-25000">
                <a:latin typeface="Georgia" pitchFamily="18" charset="0"/>
                <a:ea typeface="宋体" pitchFamily="2" charset="-122"/>
              </a:rPr>
              <a:t>i</a:t>
            </a:r>
            <a:r>
              <a:rPr lang="en-AU" altLang="zh-CN" sz="2400">
                <a:latin typeface="Georgia" pitchFamily="18" charset="0"/>
                <a:ea typeface="宋体" pitchFamily="2" charset="-122"/>
              </a:rPr>
              <a:t>)</a:t>
            </a: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AU" altLang="zh-CN" sz="2400">
                <a:latin typeface="Georgia" pitchFamily="18" charset="0"/>
                <a:ea typeface="宋体" pitchFamily="2" charset="-122"/>
              </a:rPr>
              <a:t>Data-graph Connectivity</a:t>
            </a:r>
            <a:r>
              <a:rPr lang="en-AU" altLang="zh-CN" sz="2000">
                <a:latin typeface="Georgia" pitchFamily="18" charset="0"/>
                <a:ea typeface="宋体" pitchFamily="2" charset="-122"/>
              </a:rPr>
              <a:t>:</a:t>
            </a:r>
          </a:p>
          <a:p>
            <a:pPr marL="730250" lvl="1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AU" altLang="zh-CN">
                <a:latin typeface="Georgia" pitchFamily="18" charset="0"/>
                <a:ea typeface="宋体" pitchFamily="2" charset="-122"/>
              </a:rPr>
              <a:t> </a:t>
            </a:r>
            <a:r>
              <a:rPr lang="en-AU" altLang="zh-CN" sz="2000">
                <a:latin typeface="Georgia" pitchFamily="18" charset="0"/>
                <a:ea typeface="宋体" pitchFamily="2" charset="-122"/>
              </a:rPr>
              <a:t>Relative Cardinality (RC</a:t>
            </a:r>
            <a:r>
              <a:rPr lang="en-AU" altLang="zh-CN" sz="2000" baseline="-25000">
                <a:latin typeface="Georgia" pitchFamily="18" charset="0"/>
                <a:ea typeface="宋体" pitchFamily="2" charset="-122"/>
              </a:rPr>
              <a:t>i</a:t>
            </a:r>
            <a:r>
              <a:rPr lang="en-AU" altLang="zh-CN" sz="2000">
                <a:latin typeface="Georgia" pitchFamily="18" charset="0"/>
                <a:ea typeface="宋体" pitchFamily="2" charset="-122"/>
              </a:rPr>
              <a:t>→</a:t>
            </a:r>
            <a:r>
              <a:rPr lang="en-AU" altLang="zh-CN" sz="2000" baseline="-25000">
                <a:latin typeface="Georgia" pitchFamily="18" charset="0"/>
                <a:ea typeface="宋体" pitchFamily="2" charset="-122"/>
              </a:rPr>
              <a:t>j</a:t>
            </a:r>
            <a:r>
              <a:rPr lang="en-AU" altLang="zh-CN" sz="2000">
                <a:latin typeface="Georgia" pitchFamily="18" charset="0"/>
                <a:ea typeface="宋体" pitchFamily="2" charset="-122"/>
              </a:rPr>
              <a:t>), i.e. the average number of tuples of R</a:t>
            </a:r>
            <a:r>
              <a:rPr lang="en-AU" altLang="zh-CN" sz="2000" baseline="-25000">
                <a:latin typeface="Georgia" pitchFamily="18" charset="0"/>
                <a:ea typeface="宋体" pitchFamily="2" charset="-122"/>
              </a:rPr>
              <a:t>i</a:t>
            </a:r>
            <a:r>
              <a:rPr lang="en-AU" altLang="zh-CN" sz="2000">
                <a:latin typeface="Georgia" pitchFamily="18" charset="0"/>
                <a:ea typeface="宋体" pitchFamily="2" charset="-122"/>
              </a:rPr>
              <a:t> that are connected with each tuple from R</a:t>
            </a:r>
            <a:r>
              <a:rPr lang="en-AU" altLang="zh-CN" sz="2000" baseline="-25000">
                <a:latin typeface="Georgia" pitchFamily="18" charset="0"/>
                <a:ea typeface="宋体" pitchFamily="2" charset="-122"/>
              </a:rPr>
              <a:t>j</a:t>
            </a:r>
          </a:p>
          <a:p>
            <a:pPr marL="730250" lvl="1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AU" altLang="zh-CN" sz="2000" baseline="-25000">
              <a:latin typeface="Georgia" pitchFamily="18" charset="0"/>
              <a:ea typeface="宋体" pitchFamily="2" charset="-122"/>
            </a:endParaRPr>
          </a:p>
          <a:p>
            <a:pPr marL="730250" lvl="1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AU" altLang="zh-CN" sz="2000" baseline="-25000">
              <a:latin typeface="Georgia" pitchFamily="18" charset="0"/>
              <a:ea typeface="宋体" pitchFamily="2" charset="-122"/>
            </a:endParaRPr>
          </a:p>
          <a:p>
            <a:pPr marL="730250" lvl="1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GB" altLang="zh-CN" sz="1500">
                <a:solidFill>
                  <a:srgbClr val="C00000"/>
                </a:solidFill>
                <a:latin typeface="Georgia" pitchFamily="18" charset="0"/>
                <a:ea typeface="宋体" pitchFamily="2" charset="-122"/>
              </a:rPr>
              <a:t>  [Fakas, DKE, 2011]</a:t>
            </a:r>
            <a:endParaRPr lang="en-AU" altLang="zh-CN" sz="1500" baseline="-25000"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79388" y="438150"/>
            <a:ext cx="8713787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36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2</a:t>
            </a:r>
            <a:r>
              <a:rPr lang="en-US" sz="36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.1 </a:t>
            </a:r>
            <a:r>
              <a:rPr lang="en-US" sz="36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Object Summaries</a:t>
            </a:r>
          </a:p>
          <a:p>
            <a:pPr algn="ctr">
              <a:defRPr/>
            </a:pPr>
            <a:r>
              <a:rPr lang="en-GB" sz="3300" i="1" dirty="0">
                <a:solidFill>
                  <a:schemeClr val="accent1"/>
                </a:solidFill>
                <a:latin typeface="Georgia" pitchFamily="18" charset="0"/>
                <a:cs typeface="Arial" pitchFamily="34" charset="0"/>
              </a:rPr>
              <a:t>GDS and Affinity</a:t>
            </a:r>
          </a:p>
        </p:txBody>
      </p:sp>
      <p:sp>
        <p:nvSpPr>
          <p:cNvPr id="25612" name="Slide Number Placeholder 1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5627B02-E4D0-42C0-A250-DBF923F97B19}" type="slidenum">
              <a:rPr lang="en-US" altLang="zh-CN" smtClean="0">
                <a:solidFill>
                  <a:srgbClr val="FFFFFF"/>
                </a:solidFill>
              </a:rPr>
              <a:pPr eaLnBrk="1" hangingPunct="1"/>
              <a:t>46</a:t>
            </a:fld>
            <a:endParaRPr lang="en-US" altLang="zh-CN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81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灯片编号占位符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B3EEFD3-FE6E-40F0-A1FC-2A44F25FF475}" type="slidenum">
              <a:rPr lang="en-US" altLang="zh-CN" smtClean="0">
                <a:solidFill>
                  <a:srgbClr val="FFFFFF"/>
                </a:solidFill>
              </a:rPr>
              <a:pPr eaLnBrk="1" hangingPunct="1"/>
              <a:t>47</a:t>
            </a:fld>
            <a:endParaRPr lang="en-US" altLang="zh-CN" smtClean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52413" y="654050"/>
            <a:ext cx="85344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33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sz="33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.3 </a:t>
            </a:r>
            <a:r>
              <a:rPr lang="en-US" sz="33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Motivation</a:t>
            </a:r>
            <a:r>
              <a:rPr lang="en-GB" altLang="zh-CN" sz="33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GB" altLang="zh-CN" sz="33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GB" altLang="zh-CN" sz="3300" dirty="0">
                <a:solidFill>
                  <a:schemeClr val="accent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</a:t>
            </a:r>
            <a:r>
              <a:rPr lang="en-GB" altLang="zh-CN" sz="3300" dirty="0" smtClean="0">
                <a:solidFill>
                  <a:schemeClr val="accent1"/>
                </a:solidFill>
                <a:latin typeface="+mn-lt"/>
                <a:ea typeface="宋体" pitchFamily="2" charset="-122"/>
                <a:cs typeface="Arial" pitchFamily="34" charset="0"/>
              </a:rPr>
              <a:t>Diversity and Proportionality</a:t>
            </a:r>
            <a:endParaRPr lang="en-GB" altLang="zh-CN" sz="3300" i="1" dirty="0">
              <a:solidFill>
                <a:schemeClr val="accent1"/>
              </a:solidFill>
              <a:latin typeface="+mn-lt"/>
              <a:ea typeface="宋体" pitchFamily="2" charset="-122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088" y="1281113"/>
            <a:ext cx="73453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Query:</a:t>
            </a:r>
          </a:p>
          <a:p>
            <a:pPr>
              <a:defRPr/>
            </a:pPr>
            <a:r>
              <a:rPr lang="en-US" altLang="zh-CN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      Author = </a:t>
            </a:r>
            <a:r>
              <a:rPr lang="en-US" altLang="zh-CN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Michalis</a:t>
            </a:r>
            <a:r>
              <a:rPr lang="en-US" altLang="zh-CN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Faloutsos</a:t>
            </a:r>
            <a:r>
              <a:rPr lang="en-US" altLang="zh-CN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 and Size-</a:t>
            </a:r>
            <a:r>
              <a:rPr lang="en-US" altLang="zh-CN" sz="2000" b="1" i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l </a:t>
            </a:r>
            <a:r>
              <a:rPr lang="en-US" altLang="zh-CN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= </a:t>
            </a:r>
            <a:r>
              <a:rPr lang="en-US" altLang="zh-CN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zh-CN" alt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088" y="2060575"/>
            <a:ext cx="7921625" cy="3570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Author: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Michalis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Faloutsos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Paper: On Power-law Relationships of the Internet Topology.</a:t>
            </a:r>
          </a:p>
          <a:p>
            <a:pPr>
              <a:spcAft>
                <a:spcPts val="1200"/>
              </a:spcAft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Co-author: Christos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Faloutsos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Conference: SIGCOMM</a:t>
            </a:r>
          </a:p>
          <a:p>
            <a:pPr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Year: 1999</a:t>
            </a:r>
          </a:p>
          <a:p>
            <a:pPr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Paper: Information Survival Threshold in Sensor and P2P Networks.</a:t>
            </a:r>
          </a:p>
          <a:p>
            <a:pPr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Co-author: Samuel Madden</a:t>
            </a:r>
          </a:p>
          <a:p>
            <a:pPr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Conference: MILCOM</a:t>
            </a:r>
          </a:p>
          <a:p>
            <a:pPr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Paper: Reducing Large Internet Topologies for Faster Simulations.</a:t>
            </a:r>
          </a:p>
          <a:p>
            <a:pPr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Co-author: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Srikanth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V. Krishnamurthy</a:t>
            </a:r>
          </a:p>
          <a:p>
            <a:pPr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Co-author: Jun-Hong Cui</a:t>
            </a:r>
          </a:p>
          <a:p>
            <a:pPr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31913" y="5427663"/>
            <a:ext cx="7272337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Solution: </a:t>
            </a:r>
          </a:p>
          <a:p>
            <a:pPr>
              <a:defRPr/>
            </a:pPr>
            <a:r>
              <a:rPr lang="en-US" altLang="zh-CN" sz="2800" dirty="0">
                <a:solidFill>
                  <a:srgbClr val="C00000"/>
                </a:solidFill>
                <a:latin typeface="+mn-lt"/>
                <a:cs typeface="Arial" pitchFamily="34" charset="0"/>
              </a:rPr>
              <a:t>	</a:t>
            </a:r>
            <a:r>
              <a:rPr lang="en-US" altLang="zh-CN" sz="28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Diversity</a:t>
            </a:r>
            <a:r>
              <a:rPr lang="en-US" altLang="zh-CN" sz="2800" dirty="0">
                <a:solidFill>
                  <a:srgbClr val="C00000"/>
                </a:solidFill>
                <a:latin typeface="+mn-lt"/>
                <a:cs typeface="Arial" pitchFamily="34" charset="0"/>
              </a:rPr>
              <a:t> and </a:t>
            </a:r>
            <a:r>
              <a:rPr lang="en-US" altLang="zh-CN" sz="28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Proportionality!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2944813" y="2914650"/>
            <a:ext cx="19431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1763713" y="3048000"/>
            <a:ext cx="2520950" cy="647700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1763713" y="3873500"/>
            <a:ext cx="2952750" cy="647700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1763713" y="4724400"/>
            <a:ext cx="3887787" cy="649288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78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7" grpId="0" animBg="1"/>
      <p:bldP spid="24" grpId="0" animBg="1"/>
      <p:bldP spid="2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内容占位符 2"/>
          <p:cNvSpPr>
            <a:spLocks noGrp="1"/>
          </p:cNvSpPr>
          <p:nvPr>
            <p:ph idx="4294967295"/>
          </p:nvPr>
        </p:nvSpPr>
        <p:spPr>
          <a:xfrm>
            <a:off x="388938" y="1412776"/>
            <a:ext cx="8504237" cy="4572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tx2"/>
                </a:solidFill>
              </a:rPr>
              <a:t>top-</a:t>
            </a:r>
            <a:r>
              <a:rPr lang="en-US" sz="2000" b="1" i="1" dirty="0" err="1" smtClean="0">
                <a:solidFill>
                  <a:schemeClr val="tx2"/>
                </a:solidFill>
              </a:rPr>
              <a:t>l</a:t>
            </a:r>
            <a:r>
              <a:rPr lang="en-US" sz="2000" b="1" dirty="0" err="1" smtClean="0">
                <a:solidFill>
                  <a:schemeClr val="tx2"/>
                </a:solidFill>
              </a:rPr>
              <a:t>PQ</a:t>
            </a:r>
            <a:r>
              <a:rPr lang="en-US" sz="2000" b="1" dirty="0" smtClean="0">
                <a:solidFill>
                  <a:schemeClr val="tx2"/>
                </a:solidFill>
              </a:rPr>
              <a:t>: </a:t>
            </a:r>
            <a:r>
              <a:rPr lang="en-GB" altLang="zh-CN" sz="2000" dirty="0" smtClean="0">
                <a:solidFill>
                  <a:schemeClr val="tx2"/>
                </a:solidFill>
                <a:ea typeface="宋体" pitchFamily="2" charset="-122"/>
              </a:rPr>
              <a:t>A priority queue of size </a:t>
            </a:r>
            <a:r>
              <a:rPr lang="en-GB" altLang="zh-CN" sz="2000" i="1" dirty="0" smtClean="0">
                <a:solidFill>
                  <a:schemeClr val="tx2"/>
                </a:solidFill>
                <a:ea typeface="宋体" pitchFamily="2" charset="-122"/>
              </a:rPr>
              <a:t>l</a:t>
            </a:r>
            <a:r>
              <a:rPr lang="en-GB" altLang="zh-CN" sz="2000" dirty="0" smtClean="0">
                <a:solidFill>
                  <a:schemeClr val="tx2"/>
                </a:solidFill>
                <a:ea typeface="宋体" pitchFamily="2" charset="-122"/>
              </a:rPr>
              <a:t> with the current largest values of tuples extracted from the database.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b="1" dirty="0" smtClean="0">
                <a:solidFill>
                  <a:schemeClr val="tx2"/>
                </a:solidFill>
              </a:rPr>
              <a:t>largest-</a:t>
            </a:r>
            <a:r>
              <a:rPr lang="en-US" sz="2000" b="1" i="1" dirty="0" smtClean="0">
                <a:solidFill>
                  <a:schemeClr val="tx2"/>
                </a:solidFill>
              </a:rPr>
              <a:t>l</a:t>
            </a:r>
            <a:r>
              <a:rPr lang="en-US" sz="2000" b="1" dirty="0" smtClean="0">
                <a:solidFill>
                  <a:schemeClr val="tx2"/>
                </a:solidFill>
              </a:rPr>
              <a:t>: </a:t>
            </a:r>
            <a:r>
              <a:rPr lang="en-GB" altLang="zh-CN" sz="2000" dirty="0" smtClean="0">
                <a:solidFill>
                  <a:schemeClr val="tx2"/>
                </a:solidFill>
                <a:ea typeface="宋体" pitchFamily="2" charset="-122"/>
              </a:rPr>
              <a:t>the smallest value of top-</a:t>
            </a:r>
            <a:r>
              <a:rPr lang="en-GB" altLang="zh-CN" sz="2000" i="1" dirty="0" err="1" smtClean="0">
                <a:solidFill>
                  <a:schemeClr val="tx2"/>
                </a:solidFill>
                <a:ea typeface="宋体" pitchFamily="2" charset="-122"/>
              </a:rPr>
              <a:t>l</a:t>
            </a:r>
            <a:r>
              <a:rPr lang="en-GB" altLang="zh-CN" sz="2000" dirty="0" err="1" smtClean="0">
                <a:solidFill>
                  <a:schemeClr val="tx2"/>
                </a:solidFill>
                <a:ea typeface="宋体" pitchFamily="2" charset="-122"/>
              </a:rPr>
              <a:t>PQ</a:t>
            </a:r>
            <a:r>
              <a:rPr lang="en-GB" altLang="zh-CN" sz="2000" dirty="0" smtClean="0">
                <a:solidFill>
                  <a:schemeClr val="tx2"/>
                </a:solidFill>
                <a:ea typeface="宋体" pitchFamily="2" charset="-122"/>
              </a:rPr>
              <a:t> or 0 if |top-</a:t>
            </a:r>
            <a:r>
              <a:rPr lang="en-GB" altLang="zh-CN" sz="2000" i="1" dirty="0" err="1" smtClean="0">
                <a:solidFill>
                  <a:schemeClr val="tx2"/>
                </a:solidFill>
                <a:ea typeface="宋体" pitchFamily="2" charset="-122"/>
              </a:rPr>
              <a:t>l</a:t>
            </a:r>
            <a:r>
              <a:rPr lang="en-GB" altLang="zh-CN" sz="2000" dirty="0" err="1" smtClean="0">
                <a:solidFill>
                  <a:schemeClr val="tx2"/>
                </a:solidFill>
                <a:ea typeface="宋体" pitchFamily="2" charset="-122"/>
              </a:rPr>
              <a:t>PQ</a:t>
            </a:r>
            <a:r>
              <a:rPr lang="en-GB" altLang="zh-CN" sz="2000" dirty="0" smtClean="0">
                <a:solidFill>
                  <a:schemeClr val="tx2"/>
                </a:solidFill>
                <a:ea typeface="宋体" pitchFamily="2" charset="-122"/>
              </a:rPr>
              <a:t>|&lt;</a:t>
            </a:r>
            <a:r>
              <a:rPr lang="en-GB" altLang="zh-CN" sz="2000" i="1" dirty="0" smtClean="0">
                <a:solidFill>
                  <a:schemeClr val="tx2"/>
                </a:solidFill>
                <a:ea typeface="宋体" pitchFamily="2" charset="-122"/>
              </a:rPr>
              <a:t>l.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altLang="zh-CN" sz="2000" b="1" dirty="0" smtClean="0">
                <a:solidFill>
                  <a:schemeClr val="accent1"/>
                </a:solidFill>
                <a:ea typeface="宋体" pitchFamily="2" charset="-122"/>
              </a:rPr>
              <a:t>Index per </a:t>
            </a:r>
            <a:r>
              <a:rPr lang="en-GB" altLang="zh-CN" sz="2000" b="1" i="1" dirty="0" smtClean="0">
                <a:solidFill>
                  <a:schemeClr val="accent1"/>
                </a:solidFill>
                <a:ea typeface="宋体" pitchFamily="2" charset="-122"/>
              </a:rPr>
              <a:t>G</a:t>
            </a:r>
            <a:r>
              <a:rPr lang="en-GB" altLang="zh-CN" sz="2000" b="1" i="1" baseline="30000" dirty="0" smtClean="0">
                <a:solidFill>
                  <a:schemeClr val="accent1"/>
                </a:solidFill>
                <a:ea typeface="宋体" pitchFamily="2" charset="-122"/>
              </a:rPr>
              <a:t>DS</a:t>
            </a:r>
            <a:r>
              <a:rPr lang="en-GB" altLang="zh-CN" sz="2000" b="1" dirty="0" smtClean="0">
                <a:solidFill>
                  <a:schemeClr val="accent1"/>
                </a:solidFill>
                <a:ea typeface="宋体" pitchFamily="2" charset="-122"/>
              </a:rPr>
              <a:t> Relation: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tx2"/>
                </a:solidFill>
              </a:rPr>
              <a:t>max(</a:t>
            </a:r>
            <a:r>
              <a:rPr lang="en-US" sz="2000" b="1" i="1" dirty="0" err="1" smtClean="0">
                <a:solidFill>
                  <a:schemeClr val="tx2"/>
                </a:solidFill>
              </a:rPr>
              <a:t>R</a:t>
            </a:r>
            <a:r>
              <a:rPr lang="en-US" sz="2000" b="1" i="1" baseline="-25000" dirty="0" err="1" smtClean="0">
                <a:solidFill>
                  <a:schemeClr val="tx2"/>
                </a:solidFill>
              </a:rPr>
              <a:t>i</a:t>
            </a:r>
            <a:r>
              <a:rPr lang="en-US" sz="2000" b="1" dirty="0" smtClean="0">
                <a:solidFill>
                  <a:schemeClr val="tx2"/>
                </a:solidFill>
              </a:rPr>
              <a:t>): </a:t>
            </a:r>
            <a:r>
              <a:rPr lang="en-GB" altLang="zh-CN" sz="2000" dirty="0" smtClean="0">
                <a:solidFill>
                  <a:schemeClr val="tx2"/>
                </a:solidFill>
                <a:ea typeface="宋体" pitchFamily="2" charset="-122"/>
              </a:rPr>
              <a:t>maximum value of local Importance of </a:t>
            </a:r>
            <a:r>
              <a:rPr lang="en-US" sz="2000" i="1" dirty="0" err="1" smtClean="0">
                <a:solidFill>
                  <a:schemeClr val="tx2"/>
                </a:solidFill>
              </a:rPr>
              <a:t>R</a:t>
            </a:r>
            <a:r>
              <a:rPr lang="en-US" sz="2000" i="1" baseline="-25000" dirty="0" err="1" smtClean="0">
                <a:solidFill>
                  <a:schemeClr val="tx2"/>
                </a:solidFill>
              </a:rPr>
              <a:t>i</a:t>
            </a:r>
            <a:r>
              <a:rPr lang="en-US" sz="2000" baseline="-25000" dirty="0" smtClean="0">
                <a:solidFill>
                  <a:schemeClr val="tx2"/>
                </a:solidFill>
              </a:rPr>
              <a:t>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b="1" dirty="0" err="1" smtClean="0">
                <a:solidFill>
                  <a:schemeClr val="tx2"/>
                </a:solidFill>
              </a:rPr>
              <a:t>mmax</a:t>
            </a:r>
            <a:r>
              <a:rPr lang="en-US" sz="2000" b="1" dirty="0" smtClean="0">
                <a:solidFill>
                  <a:schemeClr val="tx2"/>
                </a:solidFill>
              </a:rPr>
              <a:t>(</a:t>
            </a:r>
            <a:r>
              <a:rPr lang="en-US" sz="2000" b="1" i="1" dirty="0" err="1" smtClean="0">
                <a:solidFill>
                  <a:schemeClr val="tx2"/>
                </a:solidFill>
              </a:rPr>
              <a:t>R</a:t>
            </a:r>
            <a:r>
              <a:rPr lang="en-US" sz="2000" b="1" i="1" baseline="-25000" dirty="0" err="1" smtClean="0">
                <a:solidFill>
                  <a:schemeClr val="tx2"/>
                </a:solidFill>
              </a:rPr>
              <a:t>i</a:t>
            </a:r>
            <a:r>
              <a:rPr lang="en-US" sz="2000" b="1" dirty="0" smtClean="0">
                <a:solidFill>
                  <a:schemeClr val="tx2"/>
                </a:solidFill>
              </a:rPr>
              <a:t>): </a:t>
            </a:r>
            <a:r>
              <a:rPr lang="en-GB" altLang="zh-CN" sz="2000" dirty="0" smtClean="0">
                <a:solidFill>
                  <a:schemeClr val="tx2"/>
                </a:solidFill>
                <a:ea typeface="宋体" pitchFamily="2" charset="-122"/>
              </a:rPr>
              <a:t>maximum </a:t>
            </a:r>
            <a:r>
              <a:rPr lang="en-GB" altLang="zh-CN" sz="2000" i="1" dirty="0" smtClean="0">
                <a:solidFill>
                  <a:schemeClr val="tx2"/>
                </a:solidFill>
                <a:ea typeface="宋体" pitchFamily="2" charset="-122"/>
              </a:rPr>
              <a:t>li</a:t>
            </a:r>
            <a:r>
              <a:rPr lang="en-GB" altLang="zh-CN" sz="2000" dirty="0" smtClean="0">
                <a:solidFill>
                  <a:schemeClr val="tx2"/>
                </a:solidFill>
                <a:ea typeface="宋体" pitchFamily="2" charset="-122"/>
              </a:rPr>
              <a:t> of all </a:t>
            </a:r>
            <a:r>
              <a:rPr lang="en-US" sz="2000" i="1" dirty="0" err="1" smtClean="0">
                <a:solidFill>
                  <a:schemeClr val="tx2"/>
                </a:solidFill>
              </a:rPr>
              <a:t>R</a:t>
            </a:r>
            <a:r>
              <a:rPr lang="en-US" sz="2000" i="1" baseline="-25000" dirty="0" err="1" smtClean="0">
                <a:solidFill>
                  <a:schemeClr val="tx2"/>
                </a:solidFill>
              </a:rPr>
              <a:t>i</a:t>
            </a:r>
            <a:r>
              <a:rPr lang="en-GB" altLang="zh-CN" sz="2000" dirty="0" smtClean="0">
                <a:solidFill>
                  <a:schemeClr val="tx2"/>
                </a:solidFill>
                <a:ea typeface="宋体" pitchFamily="2" charset="-122"/>
              </a:rPr>
              <a:t>’s descendants nodes (0 if </a:t>
            </a:r>
            <a:r>
              <a:rPr lang="en-US" sz="2000" i="1" dirty="0" err="1" smtClean="0">
                <a:solidFill>
                  <a:schemeClr val="tx2"/>
                </a:solidFill>
              </a:rPr>
              <a:t>R</a:t>
            </a:r>
            <a:r>
              <a:rPr lang="en-US" sz="2000" i="1" baseline="-25000" dirty="0" err="1" smtClean="0">
                <a:solidFill>
                  <a:schemeClr val="tx2"/>
                </a:solidFill>
              </a:rPr>
              <a:t>i</a:t>
            </a:r>
            <a:r>
              <a:rPr lang="en-GB" altLang="zh-CN" sz="2000" dirty="0" smtClean="0">
                <a:solidFill>
                  <a:schemeClr val="tx2"/>
                </a:solidFill>
                <a:ea typeface="宋体" pitchFamily="2" charset="-122"/>
              </a:rPr>
              <a:t> is a leaf node on the </a:t>
            </a:r>
            <a:r>
              <a:rPr lang="en-GB" altLang="zh-CN" sz="2000" i="1" dirty="0" smtClean="0">
                <a:solidFill>
                  <a:schemeClr val="tx2"/>
                </a:solidFill>
                <a:ea typeface="宋体" pitchFamily="2" charset="-122"/>
              </a:rPr>
              <a:t>G</a:t>
            </a:r>
            <a:r>
              <a:rPr lang="en-GB" altLang="zh-CN" sz="2000" i="1" baseline="30000" dirty="0" smtClean="0">
                <a:solidFill>
                  <a:schemeClr val="tx2"/>
                </a:solidFill>
                <a:ea typeface="宋体" pitchFamily="2" charset="-122"/>
              </a:rPr>
              <a:t>DS</a:t>
            </a:r>
            <a:r>
              <a:rPr lang="en-GB" altLang="zh-CN" sz="2000" dirty="0" smtClean="0">
                <a:solidFill>
                  <a:schemeClr val="tx2"/>
                </a:solidFill>
                <a:ea typeface="宋体" pitchFamily="2" charset="-122"/>
              </a:rPr>
              <a:t> since there are no descendants)</a:t>
            </a:r>
            <a:r>
              <a:rPr lang="en-US" sz="2000" dirty="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Index per </a:t>
            </a:r>
            <a:r>
              <a:rPr lang="en-GB" altLang="zh-CN" sz="2000" b="1" i="1" dirty="0" err="1" smtClean="0">
                <a:solidFill>
                  <a:schemeClr val="accent1"/>
                </a:solidFill>
                <a:ea typeface="宋体" pitchFamily="2" charset="-122"/>
              </a:rPr>
              <a:t>n</a:t>
            </a:r>
            <a:r>
              <a:rPr lang="en-GB" altLang="zh-CN" sz="2000" b="1" i="1" baseline="30000" dirty="0" err="1" smtClean="0">
                <a:solidFill>
                  <a:schemeClr val="accent1"/>
                </a:solidFill>
                <a:ea typeface="宋体" pitchFamily="2" charset="-122"/>
              </a:rPr>
              <a:t>DS</a:t>
            </a:r>
            <a:r>
              <a:rPr lang="en-US" sz="2000" b="1" dirty="0" smtClean="0">
                <a:solidFill>
                  <a:schemeClr val="accent1"/>
                </a:solidFill>
              </a:rPr>
              <a:t> node: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tx2"/>
                </a:solidFill>
              </a:rPr>
              <a:t>max</a:t>
            </a:r>
            <a:r>
              <a:rPr lang="en-US" altLang="zh-CN" sz="2000" b="1" dirty="0" smtClean="0">
                <a:solidFill>
                  <a:schemeClr val="tx2"/>
                </a:solidFill>
              </a:rPr>
              <a:t>(</a:t>
            </a:r>
            <a:r>
              <a:rPr lang="en-GB" altLang="zh-CN" sz="2000" b="1" i="1" dirty="0" err="1">
                <a:solidFill>
                  <a:schemeClr val="tx2"/>
                </a:solidFill>
                <a:ea typeface="宋体" pitchFamily="2" charset="-122"/>
              </a:rPr>
              <a:t>n</a:t>
            </a:r>
            <a:r>
              <a:rPr lang="en-GB" altLang="zh-CN" sz="2000" b="1" i="1" baseline="30000" dirty="0" err="1">
                <a:solidFill>
                  <a:schemeClr val="tx2"/>
                </a:solidFill>
                <a:ea typeface="宋体" pitchFamily="2" charset="-122"/>
              </a:rPr>
              <a:t>DS</a:t>
            </a:r>
            <a:r>
              <a:rPr lang="en-US" altLang="zh-CN" sz="2000" b="1" dirty="0">
                <a:solidFill>
                  <a:schemeClr val="tx2"/>
                </a:solidFill>
              </a:rPr>
              <a:t>):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maximum </a:t>
            </a:r>
            <a:r>
              <a:rPr lang="en-US" sz="2000" i="1" dirty="0" smtClean="0">
                <a:solidFill>
                  <a:schemeClr val="tx2"/>
                </a:solidFill>
              </a:rPr>
              <a:t>li </a:t>
            </a:r>
            <a:r>
              <a:rPr lang="en-US" sz="2000" dirty="0" smtClean="0">
                <a:solidFill>
                  <a:schemeClr val="tx2"/>
                </a:solidFill>
              </a:rPr>
              <a:t>for all nodes in OS (excluding root).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tx2"/>
                </a:solidFill>
              </a:rPr>
              <a:t>mw</a:t>
            </a:r>
            <a:r>
              <a:rPr lang="en-US" altLang="zh-CN" sz="2000" b="1" dirty="0" smtClean="0">
                <a:solidFill>
                  <a:schemeClr val="tx2"/>
                </a:solidFill>
              </a:rPr>
              <a:t>(</a:t>
            </a:r>
            <a:r>
              <a:rPr lang="en-GB" altLang="zh-CN" sz="2000" b="1" i="1" dirty="0" err="1" smtClean="0">
                <a:solidFill>
                  <a:schemeClr val="tx2"/>
                </a:solidFill>
                <a:ea typeface="宋体" pitchFamily="2" charset="-122"/>
              </a:rPr>
              <a:t>n</a:t>
            </a:r>
            <a:r>
              <a:rPr lang="en-GB" altLang="zh-CN" sz="2000" b="1" i="1" baseline="30000" dirty="0" err="1" smtClean="0">
                <a:solidFill>
                  <a:schemeClr val="tx2"/>
                </a:solidFill>
                <a:ea typeface="宋体" pitchFamily="2" charset="-122"/>
              </a:rPr>
              <a:t>DS</a:t>
            </a:r>
            <a:r>
              <a:rPr lang="en-US" altLang="zh-CN" sz="2000" b="1" dirty="0" smtClean="0">
                <a:solidFill>
                  <a:schemeClr val="tx2"/>
                </a:solidFill>
              </a:rPr>
              <a:t>): </a:t>
            </a:r>
            <a:r>
              <a:rPr lang="en-US" altLang="zh-CN" sz="2000" dirty="0" smtClean="0">
                <a:solidFill>
                  <a:schemeClr val="tx2"/>
                </a:solidFill>
              </a:rPr>
              <a:t>maximum </a:t>
            </a:r>
            <a:r>
              <a:rPr lang="en-US" altLang="zh-CN" sz="2000" i="1" dirty="0" smtClean="0">
                <a:solidFill>
                  <a:schemeClr val="tx2"/>
                </a:solidFill>
              </a:rPr>
              <a:t>w</a:t>
            </a:r>
            <a:r>
              <a:rPr lang="en-US" altLang="zh-CN" sz="2000" dirty="0" smtClean="0">
                <a:solidFill>
                  <a:schemeClr val="tx2"/>
                </a:solidFill>
              </a:rPr>
              <a:t>[1] of any node in OS </a:t>
            </a:r>
            <a:r>
              <a:rPr lang="en-US" altLang="zh-CN" sz="2000" dirty="0">
                <a:solidFill>
                  <a:schemeClr val="tx2"/>
                </a:solidFill>
              </a:rPr>
              <a:t>(excluding root).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 err="1" smtClean="0">
                <a:solidFill>
                  <a:schemeClr val="tx2"/>
                </a:solidFill>
              </a:rPr>
              <a:t>mFr</a:t>
            </a:r>
            <a:r>
              <a:rPr lang="en-US" sz="2000" b="1" dirty="0" smtClean="0">
                <a:solidFill>
                  <a:schemeClr val="tx2"/>
                </a:solidFill>
              </a:rPr>
              <a:t>(</a:t>
            </a:r>
            <a:r>
              <a:rPr lang="en-GB" altLang="zh-CN" sz="2000" b="1" i="1" dirty="0" err="1">
                <a:solidFill>
                  <a:schemeClr val="tx2"/>
                </a:solidFill>
                <a:ea typeface="宋体" pitchFamily="2" charset="-122"/>
              </a:rPr>
              <a:t>n</a:t>
            </a:r>
            <a:r>
              <a:rPr lang="en-GB" altLang="zh-CN" sz="2000" b="1" i="1" baseline="30000" dirty="0" err="1">
                <a:solidFill>
                  <a:schemeClr val="tx2"/>
                </a:solidFill>
                <a:ea typeface="宋体" pitchFamily="2" charset="-122"/>
              </a:rPr>
              <a:t>DS</a:t>
            </a:r>
            <a:r>
              <a:rPr lang="en-US" sz="2000" b="1" dirty="0" smtClean="0">
                <a:solidFill>
                  <a:schemeClr val="tx2"/>
                </a:solidFill>
              </a:rPr>
              <a:t>): </a:t>
            </a:r>
            <a:r>
              <a:rPr lang="en-US" sz="2000" dirty="0" smtClean="0">
                <a:solidFill>
                  <a:schemeClr val="tx2"/>
                </a:solidFill>
              </a:rPr>
              <a:t>maximum frequency of any node in OS.</a:t>
            </a:r>
            <a:endParaRPr lang="en-US" sz="2000" b="1" dirty="0" smtClean="0">
              <a:solidFill>
                <a:schemeClr val="tx2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2413" y="692150"/>
            <a:ext cx="85344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3300" b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4.3 Prelim-</a:t>
            </a:r>
            <a:r>
              <a:rPr lang="en-US" altLang="zh-CN" sz="3300" b="1" i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l</a:t>
            </a:r>
            <a:r>
              <a:rPr lang="en-US" altLang="zh-CN" sz="3300" b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 OS</a:t>
            </a:r>
            <a:r>
              <a:rPr lang="el-GR" altLang="zh-CN" sz="3300" b="1" dirty="0" smtClean="0">
                <a:solidFill>
                  <a:schemeClr val="tx2"/>
                </a:solidFill>
                <a:latin typeface="Georgia" pitchFamily="18" charset="0"/>
              </a:rPr>
              <a:t> </a:t>
            </a:r>
            <a:r>
              <a:rPr lang="en-GB" altLang="zh-CN" sz="3300" b="1" dirty="0">
                <a:solidFill>
                  <a:schemeClr val="tx2"/>
                </a:solidFill>
                <a:latin typeface="Georgia" pitchFamily="18" charset="0"/>
              </a:rPr>
              <a:t/>
            </a:r>
            <a:br>
              <a:rPr lang="en-GB" altLang="zh-CN" sz="3300" b="1" dirty="0">
                <a:solidFill>
                  <a:schemeClr val="tx2"/>
                </a:solidFill>
                <a:latin typeface="Georgia" pitchFamily="18" charset="0"/>
              </a:rPr>
            </a:br>
            <a:r>
              <a:rPr lang="en-US" altLang="zh-CN" sz="3600" dirty="0">
                <a:solidFill>
                  <a:schemeClr val="accent1"/>
                </a:solidFill>
                <a:ea typeface="宋体" pitchFamily="2" charset="-122"/>
              </a:rPr>
              <a:t> </a:t>
            </a:r>
            <a:r>
              <a:rPr lang="en-GB" altLang="zh-CN" sz="3200" i="1" dirty="0">
                <a:solidFill>
                  <a:schemeClr val="accent1"/>
                </a:solidFill>
                <a:latin typeface="Georgia" pitchFamily="18" charset="0"/>
                <a:ea typeface="宋体" pitchFamily="2" charset="-122"/>
              </a:rPr>
              <a:t>Prelim-l OS</a:t>
            </a:r>
          </a:p>
        </p:txBody>
      </p:sp>
    </p:spTree>
    <p:extLst>
      <p:ext uri="{BB962C8B-B14F-4D97-AF65-F5344CB8AC3E}">
        <p14:creationId xmlns:p14="http://schemas.microsoft.com/office/powerpoint/2010/main" val="388849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929063"/>
            <a:ext cx="4010025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1214438"/>
            <a:ext cx="650081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59" name="Object 2"/>
          <p:cNvGraphicFramePr>
            <a:graphicFrameLocks noChangeAspect="1"/>
          </p:cNvGraphicFramePr>
          <p:nvPr/>
        </p:nvGraphicFramePr>
        <p:xfrm>
          <a:off x="206375" y="3535363"/>
          <a:ext cx="43719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72" name="Visio" r:id="rId6" imgW="4888045" imgH="454402" progId="Visio.Drawing.11">
                  <p:embed/>
                </p:oleObj>
              </mc:Choice>
              <mc:Fallback>
                <p:oleObj name="Visio" r:id="rId6" imgW="4888045" imgH="45440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" y="3535363"/>
                        <a:ext cx="437197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3"/>
          <p:cNvGraphicFramePr>
            <a:graphicFrameLocks noChangeAspect="1"/>
          </p:cNvGraphicFramePr>
          <p:nvPr/>
        </p:nvGraphicFramePr>
        <p:xfrm>
          <a:off x="206375" y="3870325"/>
          <a:ext cx="319881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73" name="Visio" r:id="rId8" imgW="3569178" imgH="374234" progId="Visio.Drawing.11">
                  <p:embed/>
                </p:oleObj>
              </mc:Choice>
              <mc:Fallback>
                <p:oleObj name="Visio" r:id="rId8" imgW="3569178" imgH="37423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" y="3870325"/>
                        <a:ext cx="3198813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1" name="Object 4"/>
          <p:cNvGraphicFramePr>
            <a:graphicFrameLocks/>
          </p:cNvGraphicFramePr>
          <p:nvPr/>
        </p:nvGraphicFramePr>
        <p:xfrm>
          <a:off x="204788" y="4171950"/>
          <a:ext cx="38115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74" name="Visio" r:id="rId10" imgW="4263412" imgH="370687" progId="Visio.Drawing.11">
                  <p:embed/>
                </p:oleObj>
              </mc:Choice>
              <mc:Fallback>
                <p:oleObj name="Visio" r:id="rId10" imgW="4263412" imgH="370687" progId="Visio.Drawing.1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8" y="4171950"/>
                        <a:ext cx="3811587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2" name="Object 5"/>
          <p:cNvGraphicFramePr>
            <a:graphicFrameLocks/>
          </p:cNvGraphicFramePr>
          <p:nvPr/>
        </p:nvGraphicFramePr>
        <p:xfrm>
          <a:off x="206375" y="4451350"/>
          <a:ext cx="43719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75" name="Visio" r:id="rId12" imgW="4891951" imgH="394453" progId="Visio.Drawing.11">
                  <p:embed/>
                </p:oleObj>
              </mc:Choice>
              <mc:Fallback>
                <p:oleObj name="Visio" r:id="rId12" imgW="4891951" imgH="394453" progId="Visio.Drawing.1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" y="4451350"/>
                        <a:ext cx="437197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3" name="Object 6"/>
          <p:cNvGraphicFramePr>
            <a:graphicFrameLocks/>
          </p:cNvGraphicFramePr>
          <p:nvPr/>
        </p:nvGraphicFramePr>
        <p:xfrm>
          <a:off x="206375" y="4724400"/>
          <a:ext cx="43719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76" name="Visio" r:id="rId14" imgW="4891951" imgH="394453" progId="Visio.Drawing.11">
                  <p:embed/>
                </p:oleObj>
              </mc:Choice>
              <mc:Fallback>
                <p:oleObj name="Visio" r:id="rId14" imgW="4891951" imgH="394453" progId="Visio.Drawing.1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" y="4724400"/>
                        <a:ext cx="437197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4" name="Object 7"/>
          <p:cNvGraphicFramePr>
            <a:graphicFrameLocks/>
          </p:cNvGraphicFramePr>
          <p:nvPr/>
        </p:nvGraphicFramePr>
        <p:xfrm>
          <a:off x="203200" y="5002213"/>
          <a:ext cx="43719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77" name="Visio" r:id="rId16" imgW="4896568" imgH="394453" progId="Visio.Drawing.11">
                  <p:embed/>
                </p:oleObj>
              </mc:Choice>
              <mc:Fallback>
                <p:oleObj name="Visio" r:id="rId16" imgW="4896568" imgH="394453" progId="Visio.Drawing.1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5002213"/>
                        <a:ext cx="437197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5" name="Object 8"/>
          <p:cNvGraphicFramePr>
            <a:graphicFrameLocks/>
          </p:cNvGraphicFramePr>
          <p:nvPr/>
        </p:nvGraphicFramePr>
        <p:xfrm>
          <a:off x="203200" y="5272088"/>
          <a:ext cx="43719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78" name="Visio" r:id="rId18" imgW="4896568" imgH="394453" progId="Visio.Drawing.11">
                  <p:embed/>
                </p:oleObj>
              </mc:Choice>
              <mc:Fallback>
                <p:oleObj name="Visio" r:id="rId18" imgW="4896568" imgH="394453" progId="Visio.Drawing.1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5272088"/>
                        <a:ext cx="437197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7" name="Object 9"/>
          <p:cNvGraphicFramePr>
            <a:graphicFrameLocks/>
          </p:cNvGraphicFramePr>
          <p:nvPr/>
        </p:nvGraphicFramePr>
        <p:xfrm>
          <a:off x="206375" y="5541963"/>
          <a:ext cx="43624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79" name="Visio" r:id="rId20" imgW="4887335" imgH="417156" progId="Visio.Drawing.11">
                  <p:embed/>
                </p:oleObj>
              </mc:Choice>
              <mc:Fallback>
                <p:oleObj name="Visio" r:id="rId20" imgW="4887335" imgH="417156" progId="Visio.Drawing.1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" y="5541963"/>
                        <a:ext cx="43624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9" name="Object 10"/>
          <p:cNvGraphicFramePr>
            <a:graphicFrameLocks/>
          </p:cNvGraphicFramePr>
          <p:nvPr/>
        </p:nvGraphicFramePr>
        <p:xfrm>
          <a:off x="206375" y="6110288"/>
          <a:ext cx="43624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80" name="Visio" r:id="rId22" imgW="4896568" imgH="394453" progId="Visio.Drawing.11">
                  <p:embed/>
                </p:oleObj>
              </mc:Choice>
              <mc:Fallback>
                <p:oleObj name="Visio" r:id="rId22" imgW="4896568" imgH="394453" progId="Visio.Drawing.1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" y="6110288"/>
                        <a:ext cx="43624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椭圆 28"/>
          <p:cNvSpPr/>
          <p:nvPr/>
        </p:nvSpPr>
        <p:spPr>
          <a:xfrm>
            <a:off x="5762625" y="1233488"/>
            <a:ext cx="428625" cy="42862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416675" y="4000500"/>
            <a:ext cx="785813" cy="4143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761038" y="1233488"/>
            <a:ext cx="428625" cy="428625"/>
          </a:xfrm>
          <a:prstGeom prst="rect">
            <a:avLst/>
          </a:prstGeom>
          <a:noFill/>
          <a:ln w="635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4203700" y="2000250"/>
            <a:ext cx="430213" cy="42862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7404100" y="2006600"/>
            <a:ext cx="428625" cy="42862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411913" y="4721225"/>
            <a:ext cx="785812" cy="4143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210050" y="2000250"/>
            <a:ext cx="428625" cy="428625"/>
          </a:xfrm>
          <a:prstGeom prst="rect">
            <a:avLst/>
          </a:prstGeom>
          <a:noFill/>
          <a:ln w="635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410450" y="2000250"/>
            <a:ext cx="428625" cy="428625"/>
          </a:xfrm>
          <a:prstGeom prst="rect">
            <a:avLst/>
          </a:prstGeom>
          <a:noFill/>
          <a:ln w="635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094288" y="5468938"/>
            <a:ext cx="895350" cy="4143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2679700" y="3013075"/>
            <a:ext cx="428625" cy="42862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3171825" y="3013075"/>
            <a:ext cx="428625" cy="42862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676525" y="3005138"/>
            <a:ext cx="428625" cy="428625"/>
          </a:xfrm>
          <a:prstGeom prst="rect">
            <a:avLst/>
          </a:prstGeom>
          <a:noFill/>
          <a:ln w="635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181350" y="3005138"/>
            <a:ext cx="428625" cy="428625"/>
          </a:xfrm>
          <a:prstGeom prst="rect">
            <a:avLst/>
          </a:prstGeom>
          <a:noFill/>
          <a:ln w="635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059488" y="5473700"/>
            <a:ext cx="857250" cy="4143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3671888" y="3016250"/>
            <a:ext cx="428625" cy="42862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686175" y="3005138"/>
            <a:ext cx="428625" cy="428625"/>
          </a:xfrm>
          <a:prstGeom prst="rect">
            <a:avLst/>
          </a:prstGeom>
          <a:noFill/>
          <a:ln w="635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977063" y="5472113"/>
            <a:ext cx="757237" cy="4143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4648200" y="3016250"/>
            <a:ext cx="428625" cy="42862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4643438" y="3006725"/>
            <a:ext cx="428625" cy="428625"/>
          </a:xfrm>
          <a:prstGeom prst="rect">
            <a:avLst/>
          </a:prstGeom>
          <a:noFill/>
          <a:ln w="635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7805738" y="5472113"/>
            <a:ext cx="838200" cy="4143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5143500" y="3016250"/>
            <a:ext cx="428625" cy="42862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5153025" y="3008313"/>
            <a:ext cx="428625" cy="428625"/>
          </a:xfrm>
          <a:prstGeom prst="rect">
            <a:avLst/>
          </a:prstGeom>
          <a:noFill/>
          <a:ln w="635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cs typeface="Arial" pitchFamily="34" charset="0"/>
            </a:endParaRPr>
          </a:p>
        </p:txBody>
      </p:sp>
      <p:graphicFrame>
        <p:nvGraphicFramePr>
          <p:cNvPr id="55" name="Object 17"/>
          <p:cNvGraphicFramePr>
            <a:graphicFrameLocks/>
          </p:cNvGraphicFramePr>
          <p:nvPr/>
        </p:nvGraphicFramePr>
        <p:xfrm>
          <a:off x="204788" y="5835650"/>
          <a:ext cx="43624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81" name="Visio" r:id="rId24" imgW="4896568" imgH="394453" progId="Visio.Drawing.11">
                  <p:embed/>
                </p:oleObj>
              </mc:Choice>
              <mc:Fallback>
                <p:oleObj name="Visio" r:id="rId24" imgW="4896568" imgH="394453" progId="Visio.Drawing.1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8" y="5835650"/>
                        <a:ext cx="43624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矩形 55"/>
          <p:cNvSpPr/>
          <p:nvPr/>
        </p:nvSpPr>
        <p:spPr>
          <a:xfrm>
            <a:off x="6938963" y="6210300"/>
            <a:ext cx="857250" cy="4143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7689850" y="3016250"/>
            <a:ext cx="428625" cy="428625"/>
          </a:xfrm>
          <a:prstGeom prst="rect">
            <a:avLst/>
          </a:prstGeom>
          <a:noFill/>
          <a:ln w="635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189913" y="3016250"/>
            <a:ext cx="428625" cy="428625"/>
          </a:xfrm>
          <a:prstGeom prst="rect">
            <a:avLst/>
          </a:prstGeom>
          <a:noFill/>
          <a:ln w="635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8472" name="TextBox 59"/>
          <p:cNvSpPr txBox="1">
            <a:spLocks noChangeArrowheads="1"/>
          </p:cNvSpPr>
          <p:nvPr/>
        </p:nvSpPr>
        <p:spPr bwMode="auto">
          <a:xfrm>
            <a:off x="785813" y="1785938"/>
            <a:ext cx="6110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 i="1">
                <a:solidFill>
                  <a:srgbClr val="C00000"/>
                </a:solidFill>
                <a:latin typeface="+mj-lt"/>
              </a:rPr>
              <a:t>l</a:t>
            </a:r>
            <a:r>
              <a:rPr lang="en-US" sz="2000" b="1">
                <a:solidFill>
                  <a:srgbClr val="C00000"/>
                </a:solidFill>
                <a:latin typeface="+mj-lt"/>
              </a:rPr>
              <a:t>=5</a:t>
            </a:r>
            <a:endParaRPr lang="en-GB" altLang="zh-CN" sz="2000" b="1">
              <a:solidFill>
                <a:srgbClr val="C00000"/>
              </a:solidFill>
              <a:latin typeface="+mj-lt"/>
              <a:ea typeface="宋体" pitchFamily="2" charset="-122"/>
            </a:endParaRPr>
          </a:p>
        </p:txBody>
      </p:sp>
      <p:sp>
        <p:nvSpPr>
          <p:cNvPr id="47" name="Rectangle 2"/>
          <p:cNvSpPr txBox="1">
            <a:spLocks noChangeArrowheads="1"/>
          </p:cNvSpPr>
          <p:nvPr/>
        </p:nvSpPr>
        <p:spPr bwMode="auto">
          <a:xfrm>
            <a:off x="252413" y="692150"/>
            <a:ext cx="85344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3300" b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4.3 Prelim-</a:t>
            </a:r>
            <a:r>
              <a:rPr lang="en-US" altLang="zh-CN" sz="3300" b="1" i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l</a:t>
            </a:r>
            <a:r>
              <a:rPr lang="en-US" altLang="zh-CN" sz="3300" b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 OS</a:t>
            </a:r>
            <a:r>
              <a:rPr lang="el-GR" altLang="zh-CN" sz="3300" b="1" dirty="0" smtClean="0">
                <a:solidFill>
                  <a:schemeClr val="tx2"/>
                </a:solidFill>
                <a:latin typeface="Georgia" pitchFamily="18" charset="0"/>
              </a:rPr>
              <a:t> </a:t>
            </a:r>
            <a:r>
              <a:rPr lang="en-GB" altLang="zh-CN" sz="3300" b="1" dirty="0">
                <a:solidFill>
                  <a:schemeClr val="tx2"/>
                </a:solidFill>
                <a:latin typeface="Georgia" pitchFamily="18" charset="0"/>
              </a:rPr>
              <a:t/>
            </a:r>
            <a:br>
              <a:rPr lang="en-GB" altLang="zh-CN" sz="3300" b="1" dirty="0">
                <a:solidFill>
                  <a:schemeClr val="tx2"/>
                </a:solidFill>
                <a:latin typeface="Georgia" pitchFamily="18" charset="0"/>
              </a:rPr>
            </a:br>
            <a:r>
              <a:rPr lang="en-US" altLang="zh-CN" sz="3600" dirty="0">
                <a:solidFill>
                  <a:schemeClr val="accent1"/>
                </a:solidFill>
                <a:ea typeface="宋体" pitchFamily="2" charset="-122"/>
              </a:rPr>
              <a:t> </a:t>
            </a:r>
            <a:r>
              <a:rPr lang="en-GB" altLang="zh-CN" sz="3200" i="1" dirty="0">
                <a:solidFill>
                  <a:schemeClr val="accent1"/>
                </a:solidFill>
                <a:latin typeface="Georgia" pitchFamily="18" charset="0"/>
                <a:ea typeface="宋体" pitchFamily="2" charset="-122"/>
              </a:rPr>
              <a:t>Prelim-l OS</a:t>
            </a:r>
          </a:p>
        </p:txBody>
      </p:sp>
    </p:spTree>
    <p:extLst>
      <p:ext uri="{BB962C8B-B14F-4D97-AF65-F5344CB8AC3E}">
        <p14:creationId xmlns:p14="http://schemas.microsoft.com/office/powerpoint/2010/main" val="117410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3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3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3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3" grpId="0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8" grpId="0" animBg="1"/>
      <p:bldP spid="38" grpId="1" animBg="1"/>
      <p:bldP spid="39" grpId="0" animBg="1"/>
      <p:bldP spid="40" grpId="0" animBg="1"/>
      <p:bldP spid="41" grpId="0" animBg="1"/>
      <p:bldP spid="41" grpId="1" animBg="1"/>
      <p:bldP spid="41" grpId="2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6" grpId="0" animBg="1"/>
      <p:bldP spid="46" grpId="1" animBg="1"/>
      <p:bldP spid="48" grpId="0" animBg="1"/>
      <p:bldP spid="49" grpId="0" animBg="1"/>
      <p:bldP spid="50" grpId="0" animBg="1"/>
      <p:bldP spid="50" grpId="1" animBg="1"/>
      <p:bldP spid="50" grpId="2" animBg="1"/>
      <p:bldP spid="51" grpId="0" animBg="1"/>
      <p:bldP spid="51" grpId="1" animBg="1"/>
      <p:bldP spid="52" grpId="0" animBg="1"/>
      <p:bldP spid="53" grpId="0" animBg="1"/>
      <p:bldP spid="53" grpId="1" animBg="1"/>
      <p:bldP spid="54" grpId="0" animBg="1"/>
      <p:bldP spid="56" grpId="0" animBg="1"/>
      <p:bldP spid="58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Hong Kong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A87EA-6157-4C80-93F0-729FA7386A15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  <p:pic>
        <p:nvPicPr>
          <p:cNvPr id="5" name="Picture 4" descr="http://upload.wikimedia.org/wikipedia/commons/0/0e/Hong_Kong_Island_Skyline_2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04797"/>
            <a:ext cx="7488832" cy="499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03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4071938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363018" y="1864791"/>
            <a:ext cx="345866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FF0000"/>
                </a:solidFill>
                <a:latin typeface="Georgia" pitchFamily="18" charset="0"/>
                <a:ea typeface="宋体" pitchFamily="2" charset="-122"/>
              </a:rPr>
              <a:t>Avoid Condition 1</a:t>
            </a:r>
            <a:r>
              <a:rPr lang="en-US" altLang="zh-CN" dirty="0">
                <a:latin typeface="Georgia" pitchFamily="18" charset="0"/>
                <a:ea typeface="宋体" pitchFamily="2" charset="-122"/>
              </a:rPr>
              <a:t>: </a:t>
            </a:r>
          </a:p>
          <a:p>
            <a:pPr eaLnBrk="1" hangingPunct="1"/>
            <a:r>
              <a:rPr lang="en-US" altLang="zh-CN" dirty="0">
                <a:latin typeface="Georgia" pitchFamily="18" charset="0"/>
                <a:ea typeface="宋体" pitchFamily="2" charset="-122"/>
              </a:rPr>
              <a:t>Avoiding Fruitless path on G</a:t>
            </a:r>
            <a:r>
              <a:rPr lang="en-US" altLang="zh-CN" baseline="30000" dirty="0">
                <a:latin typeface="Georgia" pitchFamily="18" charset="0"/>
                <a:ea typeface="宋体" pitchFamily="2" charset="-122"/>
              </a:rPr>
              <a:t>DS</a:t>
            </a:r>
            <a:endParaRPr lang="en-GB" altLang="zh-CN" baseline="30000" dirty="0">
              <a:latin typeface="Georgia" pitchFamily="18" charset="0"/>
              <a:ea typeface="宋体" pitchFamily="2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2324349" y="3807917"/>
            <a:ext cx="1428750" cy="3571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 rot="962931">
            <a:off x="2922837" y="3569792"/>
            <a:ext cx="3476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ea typeface="宋体" pitchFamily="2" charset="-122"/>
              </a:rPr>
              <a:t>?</a:t>
            </a:r>
            <a:endParaRPr lang="en-GB" altLang="zh-CN" sz="2800" b="1" dirty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46087" name="TextBox 28"/>
          <p:cNvSpPr txBox="1">
            <a:spLocks noChangeArrowheads="1"/>
          </p:cNvSpPr>
          <p:nvPr/>
        </p:nvSpPr>
        <p:spPr bwMode="auto">
          <a:xfrm>
            <a:off x="4673798" y="1340768"/>
            <a:ext cx="3714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FF0000"/>
                </a:solidFill>
                <a:latin typeface="Georgia" pitchFamily="18" charset="0"/>
                <a:ea typeface="宋体" pitchFamily="2" charset="-122"/>
              </a:rPr>
              <a:t>Avoid Condition 2</a:t>
            </a:r>
            <a:r>
              <a:rPr lang="en-US" altLang="zh-CN" dirty="0">
                <a:latin typeface="Georgia" pitchFamily="18" charset="0"/>
                <a:ea typeface="宋体" pitchFamily="2" charset="-122"/>
              </a:rPr>
              <a:t>: </a:t>
            </a:r>
          </a:p>
          <a:p>
            <a:pPr eaLnBrk="1" hangingPunct="1"/>
            <a:r>
              <a:rPr lang="en-US" altLang="zh-CN" dirty="0">
                <a:latin typeface="Georgia" pitchFamily="18" charset="0"/>
                <a:ea typeface="宋体" pitchFamily="2" charset="-122"/>
              </a:rPr>
              <a:t>Limiting up to </a:t>
            </a:r>
            <a:r>
              <a:rPr lang="en-US" altLang="zh-CN" i="1" dirty="0">
                <a:latin typeface="Georgia" pitchFamily="18" charset="0"/>
                <a:ea typeface="宋体" pitchFamily="2" charset="-122"/>
              </a:rPr>
              <a:t>l</a:t>
            </a:r>
            <a:r>
              <a:rPr lang="en-US" altLang="zh-CN" dirty="0">
                <a:latin typeface="Georgia" pitchFamily="18" charset="0"/>
                <a:ea typeface="宋体" pitchFamily="2" charset="-122"/>
              </a:rPr>
              <a:t> </a:t>
            </a:r>
            <a:r>
              <a:rPr lang="en-US" altLang="zh-CN" dirty="0" err="1">
                <a:latin typeface="Georgia" pitchFamily="18" charset="0"/>
                <a:ea typeface="宋体" pitchFamily="2" charset="-122"/>
              </a:rPr>
              <a:t>tuples</a:t>
            </a:r>
            <a:r>
              <a:rPr lang="en-US" altLang="zh-CN" dirty="0">
                <a:latin typeface="Georgia" pitchFamily="18" charset="0"/>
                <a:ea typeface="宋体" pitchFamily="2" charset="-122"/>
              </a:rPr>
              <a:t> extractions from fruitful-</a:t>
            </a:r>
            <a:r>
              <a:rPr lang="en-US" altLang="zh-CN" i="1" dirty="0">
                <a:latin typeface="Georgia" pitchFamily="18" charset="0"/>
                <a:ea typeface="宋体" pitchFamily="2" charset="-122"/>
              </a:rPr>
              <a:t>l</a:t>
            </a:r>
            <a:r>
              <a:rPr lang="en-US" altLang="zh-CN" dirty="0">
                <a:latin typeface="Georgia" pitchFamily="18" charset="0"/>
                <a:ea typeface="宋体" pitchFamily="2" charset="-122"/>
              </a:rPr>
              <a:t> relation</a:t>
            </a:r>
            <a:endParaRPr lang="en-GB" altLang="zh-CN" baseline="30000" dirty="0">
              <a:latin typeface="Georgia" pitchFamily="18" charset="0"/>
              <a:ea typeface="宋体" pitchFamily="2" charset="-122"/>
            </a:endParaRPr>
          </a:p>
        </p:txBody>
      </p:sp>
      <p:grpSp>
        <p:nvGrpSpPr>
          <p:cNvPr id="3" name="组合 44"/>
          <p:cNvGrpSpPr>
            <a:grpSpLocks/>
          </p:cNvGrpSpPr>
          <p:nvPr/>
        </p:nvGrpSpPr>
        <p:grpSpPr bwMode="auto">
          <a:xfrm>
            <a:off x="5102423" y="2337470"/>
            <a:ext cx="2589213" cy="1082675"/>
            <a:chOff x="5286380" y="3632839"/>
            <a:chExt cx="2589186" cy="1082045"/>
          </a:xfrm>
        </p:grpSpPr>
        <p:sp>
          <p:nvSpPr>
            <p:cNvPr id="10" name="椭圆 9"/>
            <p:cNvSpPr/>
            <p:nvPr/>
          </p:nvSpPr>
          <p:spPr>
            <a:xfrm>
              <a:off x="6451593" y="3632839"/>
              <a:ext cx="357184" cy="356980"/>
            </a:xfrm>
            <a:prstGeom prst="ellipse">
              <a:avLst/>
            </a:prstGeom>
            <a:noFill/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zh-CN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5721350" y="4357905"/>
              <a:ext cx="357184" cy="356979"/>
            </a:xfrm>
            <a:prstGeom prst="ellipse">
              <a:avLst/>
            </a:prstGeom>
            <a:noFill/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zh-CN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169021" y="4346798"/>
              <a:ext cx="357184" cy="356980"/>
            </a:xfrm>
            <a:prstGeom prst="ellipse">
              <a:avLst/>
            </a:prstGeom>
            <a:noFill/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zh-CN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6627804" y="4338866"/>
              <a:ext cx="357183" cy="356979"/>
            </a:xfrm>
            <a:prstGeom prst="ellipse">
              <a:avLst/>
            </a:prstGeom>
            <a:noFill/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zh-CN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7072299" y="4338866"/>
              <a:ext cx="357183" cy="356979"/>
            </a:xfrm>
            <a:prstGeom prst="ellipse">
              <a:avLst/>
            </a:prstGeom>
            <a:noFill/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zh-CN">
                <a:solidFill>
                  <a:srgbClr val="FFFFFF"/>
                </a:solidFill>
                <a:cs typeface="Arial" pitchFamily="34" charset="0"/>
              </a:endParaRPr>
            </a:p>
          </p:txBody>
        </p:sp>
        <p:cxnSp>
          <p:nvCxnSpPr>
            <p:cNvPr id="21" name="直接连接符 20"/>
            <p:cNvCxnSpPr>
              <a:stCxn id="10" idx="4"/>
              <a:endCxn id="12" idx="7"/>
            </p:cNvCxnSpPr>
            <p:nvPr/>
          </p:nvCxnSpPr>
          <p:spPr>
            <a:xfrm rot="5400000">
              <a:off x="6118342" y="3897625"/>
              <a:ext cx="420442" cy="604832"/>
            </a:xfrm>
            <a:prstGeom prst="line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>
              <a:stCxn id="10" idx="4"/>
              <a:endCxn id="13" idx="0"/>
            </p:cNvCxnSpPr>
            <p:nvPr/>
          </p:nvCxnSpPr>
          <p:spPr>
            <a:xfrm rot="5400000">
              <a:off x="6311203" y="4027023"/>
              <a:ext cx="356979" cy="282572"/>
            </a:xfrm>
            <a:prstGeom prst="line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>
              <a:stCxn id="10" idx="4"/>
              <a:endCxn id="14" idx="0"/>
            </p:cNvCxnSpPr>
            <p:nvPr/>
          </p:nvCxnSpPr>
          <p:spPr>
            <a:xfrm rot="16200000" flipH="1">
              <a:off x="6544561" y="4076237"/>
              <a:ext cx="349047" cy="176210"/>
            </a:xfrm>
            <a:prstGeom prst="line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>
              <a:stCxn id="10" idx="4"/>
              <a:endCxn id="15" idx="1"/>
            </p:cNvCxnSpPr>
            <p:nvPr/>
          </p:nvCxnSpPr>
          <p:spPr>
            <a:xfrm rot="16200000" flipH="1">
              <a:off x="6677130" y="3943668"/>
              <a:ext cx="401403" cy="493707"/>
            </a:xfrm>
            <a:prstGeom prst="line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椭圆 30"/>
            <p:cNvSpPr/>
            <p:nvPr/>
          </p:nvSpPr>
          <p:spPr>
            <a:xfrm>
              <a:off x="7518382" y="4330933"/>
              <a:ext cx="357184" cy="358566"/>
            </a:xfrm>
            <a:prstGeom prst="ellipse">
              <a:avLst/>
            </a:prstGeom>
            <a:noFill/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zh-CN">
                <a:solidFill>
                  <a:srgbClr val="FFFFFF"/>
                </a:solidFill>
                <a:cs typeface="Arial" pitchFamily="34" charset="0"/>
              </a:endParaRPr>
            </a:p>
          </p:txBody>
        </p:sp>
        <p:cxnSp>
          <p:nvCxnSpPr>
            <p:cNvPr id="32" name="直接连接符 31"/>
            <p:cNvCxnSpPr>
              <a:stCxn id="10" idx="4"/>
              <a:endCxn id="31" idx="0"/>
            </p:cNvCxnSpPr>
            <p:nvPr/>
          </p:nvCxnSpPr>
          <p:spPr>
            <a:xfrm rot="16200000" flipH="1">
              <a:off x="6993023" y="3627775"/>
              <a:ext cx="341113" cy="1065201"/>
            </a:xfrm>
            <a:prstGeom prst="line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椭圆 37"/>
            <p:cNvSpPr/>
            <p:nvPr/>
          </p:nvSpPr>
          <p:spPr>
            <a:xfrm>
              <a:off x="5286380" y="4357905"/>
              <a:ext cx="357184" cy="356979"/>
            </a:xfrm>
            <a:prstGeom prst="ellipse">
              <a:avLst/>
            </a:prstGeom>
            <a:noFill/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zh-CN">
                <a:solidFill>
                  <a:srgbClr val="FFFFFF"/>
                </a:solidFill>
                <a:cs typeface="Arial" pitchFamily="34" charset="0"/>
              </a:endParaRPr>
            </a:p>
          </p:txBody>
        </p:sp>
        <p:cxnSp>
          <p:nvCxnSpPr>
            <p:cNvPr id="39" name="直接连接符 38"/>
            <p:cNvCxnSpPr>
              <a:stCxn id="10" idx="4"/>
              <a:endCxn id="38" idx="0"/>
            </p:cNvCxnSpPr>
            <p:nvPr/>
          </p:nvCxnSpPr>
          <p:spPr>
            <a:xfrm rot="5400000">
              <a:off x="5864330" y="3591255"/>
              <a:ext cx="368086" cy="1165213"/>
            </a:xfrm>
            <a:prstGeom prst="line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矩形 42"/>
          <p:cNvSpPr/>
          <p:nvPr/>
        </p:nvSpPr>
        <p:spPr>
          <a:xfrm>
            <a:off x="4859536" y="2912145"/>
            <a:ext cx="3000375" cy="6429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7916440" y="2996680"/>
            <a:ext cx="3476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ea typeface="宋体" pitchFamily="2" charset="-122"/>
              </a:rPr>
              <a:t>?</a:t>
            </a:r>
            <a:endParaRPr lang="en-GB" altLang="zh-CN" sz="2800" b="1" dirty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548187" y="2991942"/>
            <a:ext cx="1916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j-lt"/>
                <a:cs typeface="Arial" pitchFamily="34" charset="0"/>
              </a:rPr>
              <a:t>e.g. largest-</a:t>
            </a:r>
            <a:r>
              <a:rPr lang="en-US" i="1" dirty="0">
                <a:solidFill>
                  <a:srgbClr val="FF0000"/>
                </a:solidFill>
                <a:latin typeface="+mj-lt"/>
                <a:cs typeface="Arial" pitchFamily="34" charset="0"/>
              </a:rPr>
              <a:t>l</a:t>
            </a:r>
            <a:r>
              <a:rPr lang="en-US" dirty="0">
                <a:solidFill>
                  <a:srgbClr val="FF0000"/>
                </a:solidFill>
                <a:latin typeface="+mj-lt"/>
                <a:cs typeface="Arial" pitchFamily="34" charset="0"/>
              </a:rPr>
              <a:t>=0.9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688336" y="2325315"/>
            <a:ext cx="1916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j-lt"/>
                <a:cs typeface="Arial" pitchFamily="34" charset="0"/>
              </a:rPr>
              <a:t>e.g. largest-</a:t>
            </a:r>
            <a:r>
              <a:rPr lang="en-US" i="1" dirty="0">
                <a:solidFill>
                  <a:srgbClr val="FF0000"/>
                </a:solidFill>
                <a:latin typeface="+mj-lt"/>
                <a:cs typeface="Arial" pitchFamily="34" charset="0"/>
              </a:rPr>
              <a:t>l</a:t>
            </a:r>
            <a:r>
              <a:rPr lang="en-US" dirty="0">
                <a:solidFill>
                  <a:srgbClr val="FF0000"/>
                </a:solidFill>
                <a:latin typeface="+mj-lt"/>
                <a:cs typeface="Arial" pitchFamily="34" charset="0"/>
              </a:rPr>
              <a:t>=0.9</a:t>
            </a:r>
          </a:p>
        </p:txBody>
      </p:sp>
      <p:sp>
        <p:nvSpPr>
          <p:cNvPr id="46093" name="灯片编号占位符 2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2EAA756-248E-47B5-B660-B04FE0E43F1E}" type="slidenum">
              <a:rPr lang="en-US" altLang="zh-CN" smtClean="0">
                <a:solidFill>
                  <a:srgbClr val="FFFFFF"/>
                </a:solidFill>
              </a:rPr>
              <a:pPr eaLnBrk="1" hangingPunct="1"/>
              <a:t>50</a:t>
            </a:fld>
            <a:endParaRPr lang="en-US" altLang="zh-CN" smtClean="0">
              <a:solidFill>
                <a:srgbClr val="FFFFFF"/>
              </a:solidFill>
            </a:endParaRP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252413" y="692150"/>
            <a:ext cx="85344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3300" b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4.3 Prelim-</a:t>
            </a:r>
            <a:r>
              <a:rPr lang="en-US" altLang="zh-CN" sz="3300" b="1" i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l</a:t>
            </a:r>
            <a:r>
              <a:rPr lang="en-US" altLang="zh-CN" sz="3300" b="1" dirty="0" smtClean="0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 OS</a:t>
            </a:r>
            <a:r>
              <a:rPr lang="el-GR" altLang="zh-CN" sz="3300" b="1" dirty="0" smtClean="0">
                <a:solidFill>
                  <a:schemeClr val="tx2"/>
                </a:solidFill>
                <a:latin typeface="Georgia" pitchFamily="18" charset="0"/>
              </a:rPr>
              <a:t> </a:t>
            </a:r>
            <a:r>
              <a:rPr lang="en-GB" altLang="zh-CN" sz="3300" b="1" dirty="0">
                <a:solidFill>
                  <a:schemeClr val="tx2"/>
                </a:solidFill>
                <a:latin typeface="Georgia" pitchFamily="18" charset="0"/>
              </a:rPr>
              <a:t/>
            </a:r>
            <a:br>
              <a:rPr lang="en-GB" altLang="zh-CN" sz="3300" b="1" dirty="0">
                <a:solidFill>
                  <a:schemeClr val="tx2"/>
                </a:solidFill>
                <a:latin typeface="Georgia" pitchFamily="18" charset="0"/>
              </a:rPr>
            </a:br>
            <a:r>
              <a:rPr lang="en-US" altLang="zh-CN" sz="3600" dirty="0">
                <a:solidFill>
                  <a:schemeClr val="accent1"/>
                </a:solidFill>
                <a:ea typeface="宋体" pitchFamily="2" charset="-122"/>
              </a:rPr>
              <a:t> </a:t>
            </a:r>
            <a:r>
              <a:rPr lang="en-GB" altLang="zh-CN" sz="3200" i="1" dirty="0">
                <a:solidFill>
                  <a:schemeClr val="accent1"/>
                </a:solidFill>
                <a:latin typeface="Georgia" pitchFamily="18" charset="0"/>
                <a:ea typeface="宋体" pitchFamily="2" charset="-122"/>
              </a:rPr>
              <a:t>Prelim-l OS</a:t>
            </a:r>
          </a:p>
        </p:txBody>
      </p:sp>
      <p:sp>
        <p:nvSpPr>
          <p:cNvPr id="30" name="TextBox 28"/>
          <p:cNvSpPr txBox="1">
            <a:spLocks noChangeArrowheads="1"/>
          </p:cNvSpPr>
          <p:nvPr/>
        </p:nvSpPr>
        <p:spPr bwMode="auto">
          <a:xfrm>
            <a:off x="4644008" y="4089846"/>
            <a:ext cx="39307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FF0000"/>
                </a:solidFill>
                <a:latin typeface="Georgia" pitchFamily="18" charset="0"/>
                <a:ea typeface="宋体" pitchFamily="2" charset="-122"/>
              </a:rPr>
              <a:t>Avoid Condition </a:t>
            </a:r>
            <a:r>
              <a:rPr lang="en-US" altLang="zh-CN" b="1" dirty="0" smtClean="0">
                <a:solidFill>
                  <a:srgbClr val="FF0000"/>
                </a:solidFill>
                <a:latin typeface="Georgia" pitchFamily="18" charset="0"/>
                <a:ea typeface="宋体" pitchFamily="2" charset="-122"/>
              </a:rPr>
              <a:t>3</a:t>
            </a:r>
            <a:r>
              <a:rPr lang="en-US" altLang="zh-CN" dirty="0" smtClean="0">
                <a:latin typeface="Georgia" pitchFamily="18" charset="0"/>
                <a:ea typeface="宋体" pitchFamily="2" charset="-122"/>
              </a:rPr>
              <a:t>:</a:t>
            </a:r>
          </a:p>
          <a:p>
            <a:pPr eaLnBrk="1" hangingPunct="1"/>
            <a:r>
              <a:rPr lang="en-US" altLang="zh-CN" dirty="0" smtClean="0">
                <a:latin typeface="Georgia" pitchFamily="18" charset="0"/>
                <a:ea typeface="宋体" pitchFamily="2" charset="-122"/>
              </a:rPr>
              <a:t>when </a:t>
            </a:r>
            <a:r>
              <a:rPr lang="en-US" altLang="zh-CN" dirty="0" err="1" smtClean="0">
                <a:latin typeface="Georgia" pitchFamily="18" charset="0"/>
                <a:ea typeface="宋体" pitchFamily="2" charset="-122"/>
              </a:rPr>
              <a:t>UBFr</a:t>
            </a:r>
            <a:r>
              <a:rPr lang="en-US" altLang="zh-CN" dirty="0" smtClean="0">
                <a:latin typeface="Georgia" pitchFamily="18" charset="0"/>
                <a:ea typeface="宋体" pitchFamily="2" charset="-122"/>
              </a:rPr>
              <a:t>(</a:t>
            </a:r>
            <a:r>
              <a:rPr lang="en-US" altLang="zh-CN" dirty="0" err="1" smtClean="0">
                <a:latin typeface="Georgia" pitchFamily="18" charset="0"/>
                <a:ea typeface="宋体" pitchFamily="2" charset="-122"/>
              </a:rPr>
              <a:t>R</a:t>
            </a:r>
            <a:r>
              <a:rPr lang="en-US" altLang="zh-CN" baseline="-25000" dirty="0" err="1" smtClean="0">
                <a:latin typeface="Georgia" pitchFamily="18" charset="0"/>
                <a:ea typeface="宋体" pitchFamily="2" charset="-122"/>
              </a:rPr>
              <a:t>i</a:t>
            </a:r>
            <a:r>
              <a:rPr lang="en-US" altLang="zh-CN" dirty="0" smtClean="0">
                <a:latin typeface="Georgia" pitchFamily="18" charset="0"/>
                <a:ea typeface="宋体" pitchFamily="2" charset="-122"/>
              </a:rPr>
              <a:t>)&gt;1, it is possible that we extracted nodes which have already been added.</a:t>
            </a:r>
            <a:endParaRPr lang="en-US" altLang="zh-CN" dirty="0"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716016" y="5385990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>
                <a:latin typeface="Georgia" pitchFamily="18" charset="0"/>
                <a:ea typeface="宋体" pitchFamily="2" charset="-122"/>
              </a:rPr>
              <a:t>HFr</a:t>
            </a:r>
            <a:r>
              <a:rPr lang="en-US" altLang="zh-CN" dirty="0" smtClean="0">
                <a:latin typeface="Georgia" pitchFamily="18" charset="0"/>
                <a:ea typeface="宋体" pitchFamily="2" charset="-122"/>
              </a:rPr>
              <a:t>[g(</a:t>
            </a:r>
            <a:r>
              <a:rPr lang="en-US" altLang="zh-CN" dirty="0" err="1" smtClean="0">
                <a:latin typeface="Georgia" pitchFamily="18" charset="0"/>
                <a:ea typeface="宋体" pitchFamily="2" charset="-122"/>
              </a:rPr>
              <a:t>n</a:t>
            </a:r>
            <a:r>
              <a:rPr lang="en-US" altLang="zh-CN" baseline="-25000" dirty="0" err="1" smtClean="0">
                <a:latin typeface="Georgia" pitchFamily="18" charset="0"/>
                <a:ea typeface="宋体" pitchFamily="2" charset="-122"/>
              </a:rPr>
              <a:t>i</a:t>
            </a:r>
            <a:r>
              <a:rPr lang="en-US" altLang="zh-CN" dirty="0" smtClean="0">
                <a:latin typeface="Georgia" pitchFamily="18" charset="0"/>
                <a:ea typeface="宋体" pitchFamily="2" charset="-122"/>
              </a:rPr>
              <a:t>)].</a:t>
            </a:r>
            <a:r>
              <a:rPr lang="en-US" altLang="zh-CN" dirty="0" err="1" smtClean="0">
                <a:latin typeface="Georgia" pitchFamily="18" charset="0"/>
                <a:ea typeface="宋体" pitchFamily="2" charset="-122"/>
              </a:rPr>
              <a:t>fr</a:t>
            </a:r>
            <a:r>
              <a:rPr lang="en-US" altLang="zh-CN" dirty="0" smtClean="0">
                <a:latin typeface="Georgia" pitchFamily="18" charset="0"/>
                <a:ea typeface="宋体" pitchFamily="2" charset="-122"/>
              </a:rPr>
              <a:t> &gt; 1 </a:t>
            </a:r>
          </a:p>
          <a:p>
            <a:r>
              <a:rPr lang="en-US" altLang="zh-CN" dirty="0" smtClean="0">
                <a:latin typeface="Georgia" pitchFamily="18" charset="0"/>
                <a:ea typeface="宋体" pitchFamily="2" charset="-122"/>
              </a:rPr>
              <a:t>	           &amp;&amp; </a:t>
            </a:r>
          </a:p>
          <a:p>
            <a:pPr eaLnBrk="1" hangingPunct="1"/>
            <a:r>
              <a:rPr lang="en-US" altLang="zh-CN" dirty="0" smtClean="0">
                <a:latin typeface="Georgia" pitchFamily="18" charset="0"/>
                <a:ea typeface="宋体" pitchFamily="2" charset="-122"/>
              </a:rPr>
              <a:t>		w(</a:t>
            </a:r>
            <a:r>
              <a:rPr lang="en-US" altLang="zh-CN" dirty="0" err="1" smtClean="0">
                <a:latin typeface="Georgia" pitchFamily="18" charset="0"/>
                <a:ea typeface="宋体" pitchFamily="2" charset="-122"/>
              </a:rPr>
              <a:t>n</a:t>
            </a:r>
            <a:r>
              <a:rPr lang="en-US" altLang="zh-CN" baseline="-25000" dirty="0" err="1" smtClean="0">
                <a:latin typeface="Georgia" pitchFamily="18" charset="0"/>
                <a:ea typeface="宋体" pitchFamily="2" charset="-122"/>
              </a:rPr>
              <a:t>i</a:t>
            </a:r>
            <a:r>
              <a:rPr lang="en-US" altLang="zh-CN" dirty="0" smtClean="0">
                <a:latin typeface="Georgia" pitchFamily="18" charset="0"/>
                <a:ea typeface="宋体" pitchFamily="2" charset="-122"/>
              </a:rPr>
              <a:t>) &lt; largest-l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040762" y="5445224"/>
            <a:ext cx="3476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ea typeface="宋体" pitchFamily="2" charset="-122"/>
              </a:rPr>
              <a:t>?</a:t>
            </a:r>
            <a:endParaRPr lang="en-GB" altLang="zh-CN" sz="2800" b="1" dirty="0">
              <a:solidFill>
                <a:srgbClr val="FF0000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85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8" grpId="0"/>
      <p:bldP spid="46087" grpId="0"/>
      <p:bldP spid="43" grpId="0" animBg="1"/>
      <p:bldP spid="44" grpId="0"/>
      <p:bldP spid="24" grpId="0"/>
      <p:bldP spid="26" grpId="0"/>
      <p:bldP spid="30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内容占位符 2"/>
          <p:cNvSpPr>
            <a:spLocks noGrp="1"/>
          </p:cNvSpPr>
          <p:nvPr>
            <p:ph idx="4294967295"/>
          </p:nvPr>
        </p:nvSpPr>
        <p:spPr>
          <a:xfrm>
            <a:off x="446088" y="1412875"/>
            <a:ext cx="8229600" cy="4945063"/>
          </a:xfrm>
        </p:spPr>
        <p:txBody>
          <a:bodyPr/>
          <a:lstStyle/>
          <a:p>
            <a:pPr marL="514350" indent="-514350">
              <a:lnSpc>
                <a:spcPct val="110000"/>
              </a:lnSpc>
              <a:buFont typeface="Wingdings 2" pitchFamily="18" charset="2"/>
              <a:buNone/>
            </a:pPr>
            <a:r>
              <a:rPr lang="en-US" altLang="zh-CN" sz="4000" b="1" dirty="0" smtClean="0">
                <a:solidFill>
                  <a:srgbClr val="998700"/>
                </a:solidFill>
                <a:ea typeface="宋体" pitchFamily="2" charset="-122"/>
              </a:rPr>
              <a:t>1. Motivation</a:t>
            </a:r>
          </a:p>
          <a:p>
            <a:pPr marL="514350" indent="-514350">
              <a:lnSpc>
                <a:spcPct val="110000"/>
              </a:lnSpc>
              <a:buFont typeface="Wingdings 2" pitchFamily="18" charset="2"/>
              <a:buNone/>
            </a:pPr>
            <a:r>
              <a:rPr lang="en-US" altLang="zh-CN" sz="4000" b="1" dirty="0" smtClean="0">
                <a:solidFill>
                  <a:srgbClr val="546D7A"/>
                </a:solidFill>
                <a:ea typeface="宋体" pitchFamily="2" charset="-122"/>
              </a:rPr>
              <a:t>2. Background &amp; Related work</a:t>
            </a:r>
          </a:p>
          <a:p>
            <a:pPr marL="514350" indent="-514350">
              <a:lnSpc>
                <a:spcPct val="110000"/>
              </a:lnSpc>
              <a:buFont typeface="Wingdings 2" pitchFamily="18" charset="2"/>
              <a:buNone/>
            </a:pPr>
            <a:r>
              <a:rPr lang="en-US" altLang="zh-CN" sz="4000" b="1" dirty="0" smtClean="0">
                <a:solidFill>
                  <a:srgbClr val="546D7A"/>
                </a:solidFill>
                <a:ea typeface="宋体" pitchFamily="2" charset="-122"/>
              </a:rPr>
              <a:t>3. D</a:t>
            </a:r>
            <a:r>
              <a:rPr lang="en-US" altLang="zh-CN" sz="4000" b="1" dirty="0" smtClean="0">
                <a:solidFill>
                  <a:srgbClr val="546D7A"/>
                </a:solidFill>
              </a:rPr>
              <a:t>iverse &amp; </a:t>
            </a:r>
            <a:r>
              <a:rPr lang="en-US" altLang="zh-CN" sz="3800" b="1" dirty="0" smtClean="0">
                <a:solidFill>
                  <a:srgbClr val="546D7A"/>
                </a:solidFill>
              </a:rPr>
              <a:t>Proportional Size-</a:t>
            </a:r>
            <a:r>
              <a:rPr lang="en-US" altLang="zh-CN" sz="3800" b="1" i="1" dirty="0" smtClean="0">
                <a:solidFill>
                  <a:srgbClr val="546D7A"/>
                </a:solidFill>
              </a:rPr>
              <a:t>l</a:t>
            </a:r>
          </a:p>
          <a:p>
            <a:pPr marL="514350" indent="-514350">
              <a:lnSpc>
                <a:spcPct val="110000"/>
              </a:lnSpc>
              <a:buFont typeface="Wingdings 2" pitchFamily="18" charset="2"/>
              <a:buNone/>
            </a:pPr>
            <a:r>
              <a:rPr lang="en-US" altLang="zh-CN" sz="4000" b="1" dirty="0" smtClean="0">
                <a:solidFill>
                  <a:srgbClr val="546D7A"/>
                </a:solidFill>
                <a:ea typeface="宋体" pitchFamily="2" charset="-122"/>
              </a:rPr>
              <a:t>4. Size-</a:t>
            </a:r>
            <a:r>
              <a:rPr lang="en-US" altLang="zh-CN" sz="4000" b="1" i="1" dirty="0" smtClean="0">
                <a:solidFill>
                  <a:srgbClr val="546D7A"/>
                </a:solidFill>
                <a:ea typeface="宋体" pitchFamily="2" charset="-122"/>
              </a:rPr>
              <a:t>l</a:t>
            </a:r>
            <a:r>
              <a:rPr lang="en-US" altLang="zh-CN" sz="4000" b="1" dirty="0" smtClean="0">
                <a:solidFill>
                  <a:srgbClr val="546D7A"/>
                </a:solidFill>
                <a:ea typeface="宋体" pitchFamily="2" charset="-122"/>
              </a:rPr>
              <a:t> &amp; Prelim-</a:t>
            </a:r>
            <a:r>
              <a:rPr lang="en-US" altLang="zh-CN" sz="4000" b="1" i="1" dirty="0" smtClean="0">
                <a:solidFill>
                  <a:srgbClr val="546D7A"/>
                </a:solidFill>
                <a:ea typeface="宋体" pitchFamily="2" charset="-122"/>
              </a:rPr>
              <a:t>l</a:t>
            </a:r>
            <a:r>
              <a:rPr lang="en-US" altLang="zh-CN" sz="4000" b="1" dirty="0" smtClean="0">
                <a:solidFill>
                  <a:srgbClr val="546D7A"/>
                </a:solidFill>
                <a:ea typeface="宋体" pitchFamily="2" charset="-122"/>
              </a:rPr>
              <a:t> OSs </a:t>
            </a:r>
          </a:p>
          <a:p>
            <a:pPr marL="514350" indent="-514350">
              <a:lnSpc>
                <a:spcPct val="110000"/>
              </a:lnSpc>
              <a:spcBef>
                <a:spcPts val="525"/>
              </a:spcBef>
              <a:buFont typeface="Wingdings 2" pitchFamily="18" charset="2"/>
              <a:buNone/>
            </a:pPr>
            <a:r>
              <a:rPr lang="en-US" altLang="zh-CN" sz="4000" b="1" dirty="0" smtClean="0">
                <a:solidFill>
                  <a:srgbClr val="546D7A"/>
                </a:solidFill>
                <a:ea typeface="宋体" pitchFamily="2" charset="-122"/>
              </a:rPr>
              <a:t>5. Evaluation Results</a:t>
            </a:r>
          </a:p>
          <a:p>
            <a:pPr marL="514350" indent="-514350">
              <a:lnSpc>
                <a:spcPct val="110000"/>
              </a:lnSpc>
              <a:spcBef>
                <a:spcPts val="525"/>
              </a:spcBef>
              <a:buFont typeface="Wingdings 2" pitchFamily="18" charset="2"/>
              <a:buNone/>
            </a:pPr>
            <a:r>
              <a:rPr lang="en-US" altLang="zh-CN" sz="4000" b="1" dirty="0" smtClean="0">
                <a:solidFill>
                  <a:srgbClr val="546D7A"/>
                </a:solidFill>
                <a:ea typeface="宋体" pitchFamily="2" charset="-122"/>
              </a:rPr>
              <a:t>6. Conclusion &amp; Future W</a:t>
            </a:r>
            <a:r>
              <a:rPr lang="en-US" altLang="zh-CN" sz="4000" b="1" dirty="0" smtClean="0">
                <a:solidFill>
                  <a:schemeClr val="tx2"/>
                </a:solidFill>
                <a:ea typeface="宋体" pitchFamily="2" charset="-122"/>
              </a:rPr>
              <a:t>ork</a:t>
            </a:r>
          </a:p>
        </p:txBody>
      </p:sp>
      <p:sp>
        <p:nvSpPr>
          <p:cNvPr id="14339" name="标题 1"/>
          <p:cNvSpPr>
            <a:spLocks noGrp="1"/>
          </p:cNvSpPr>
          <p:nvPr>
            <p:ph type="title" idx="4294967295"/>
          </p:nvPr>
        </p:nvSpPr>
        <p:spPr>
          <a:xfrm>
            <a:off x="0" y="-26988"/>
            <a:ext cx="8534400" cy="758826"/>
          </a:xfrm>
        </p:spPr>
        <p:txBody>
          <a:bodyPr/>
          <a:lstStyle/>
          <a:p>
            <a:r>
              <a:rPr lang="en-US" altLang="zh-CN" b="1" smtClean="0">
                <a:solidFill>
                  <a:srgbClr val="546D7A"/>
                </a:solidFill>
                <a:ea typeface="宋体" pitchFamily="2" charset="-122"/>
              </a:rPr>
              <a:t>Outline</a:t>
            </a:r>
            <a:endParaRPr lang="en-GB" altLang="zh-CN" b="1" smtClean="0">
              <a:solidFill>
                <a:srgbClr val="546D7A"/>
              </a:solidFill>
              <a:ea typeface="宋体" pitchFamily="2" charset="-122"/>
            </a:endParaRPr>
          </a:p>
        </p:txBody>
      </p:sp>
      <p:sp>
        <p:nvSpPr>
          <p:cNvPr id="14340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237BBD4-A7DF-442E-9293-D296615B4E97}" type="slidenum">
              <a:rPr lang="en-US" altLang="zh-CN" smtClean="0">
                <a:solidFill>
                  <a:srgbClr val="FFFFFF"/>
                </a:solidFill>
              </a:rPr>
              <a:pPr eaLnBrk="1" hangingPunct="1"/>
              <a:t>6</a:t>
            </a:fld>
            <a:endParaRPr lang="en-US" altLang="zh-CN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内容占位符 2"/>
          <p:cNvSpPr>
            <a:spLocks noGrp="1"/>
          </p:cNvSpPr>
          <p:nvPr>
            <p:ph idx="4294967295"/>
          </p:nvPr>
        </p:nvSpPr>
        <p:spPr>
          <a:xfrm>
            <a:off x="395288" y="1341438"/>
            <a:ext cx="4464050" cy="4786312"/>
          </a:xfrm>
        </p:spPr>
        <p:txBody>
          <a:bodyPr/>
          <a:lstStyle/>
          <a:p>
            <a:pPr marL="355600" indent="-355600"/>
            <a:r>
              <a:rPr lang="en-US" altLang="zh-CN" sz="2200" dirty="0" smtClean="0">
                <a:solidFill>
                  <a:srgbClr val="546D7A"/>
                </a:solidFill>
                <a:ea typeface="宋体" pitchFamily="2" charset="-122"/>
              </a:rPr>
              <a:t>Relational Databases are everywhere: Web, Desktops etc.</a:t>
            </a:r>
          </a:p>
          <a:p>
            <a:pPr marL="355600" indent="-355600"/>
            <a:r>
              <a:rPr lang="en-HK" altLang="zh-CN" sz="2200" dirty="0" smtClean="0">
                <a:solidFill>
                  <a:srgbClr val="546D7A"/>
                </a:solidFill>
                <a:ea typeface="宋体" pitchFamily="2" charset="-122"/>
              </a:rPr>
              <a:t>Social graphs are also everywhere!</a:t>
            </a:r>
            <a:endParaRPr lang="en-US" altLang="zh-CN" sz="2200" dirty="0" smtClean="0">
              <a:solidFill>
                <a:srgbClr val="546D7A"/>
              </a:solidFill>
              <a:ea typeface="宋体" pitchFamily="2" charset="-122"/>
            </a:endParaRPr>
          </a:p>
          <a:p>
            <a:pPr marL="355600" indent="-355600"/>
            <a:r>
              <a:rPr lang="en-US" altLang="zh-CN" sz="2200" dirty="0" smtClean="0">
                <a:solidFill>
                  <a:srgbClr val="546D7A"/>
                </a:solidFill>
                <a:ea typeface="宋体" pitchFamily="2" charset="-122"/>
              </a:rPr>
              <a:t>Difficult to retrieve information about a </a:t>
            </a:r>
            <a:r>
              <a:rPr lang="en-US" altLang="zh-CN" sz="2200" b="1" dirty="0" smtClean="0">
                <a:solidFill>
                  <a:srgbClr val="546D7A"/>
                </a:solidFill>
                <a:ea typeface="宋体" pitchFamily="2" charset="-122"/>
              </a:rPr>
              <a:t>Data Subject </a:t>
            </a:r>
            <a:r>
              <a:rPr lang="en-US" altLang="zh-CN" sz="2200" dirty="0" smtClean="0">
                <a:solidFill>
                  <a:srgbClr val="546D7A"/>
                </a:solidFill>
                <a:ea typeface="宋体" pitchFamily="2" charset="-122"/>
              </a:rPr>
              <a:t>(DS) unless you know very well: </a:t>
            </a:r>
          </a:p>
          <a:p>
            <a:pPr marL="628650" lvl="4" indent="-273050">
              <a:buFont typeface="Courier New" pitchFamily="49" charset="0"/>
              <a:buChar char="o"/>
            </a:pPr>
            <a:r>
              <a:rPr lang="en-US" altLang="zh-CN" sz="1800" b="1" dirty="0" smtClean="0">
                <a:solidFill>
                  <a:srgbClr val="546D7A"/>
                </a:solidFill>
                <a:ea typeface="宋体" pitchFamily="2" charset="-122"/>
              </a:rPr>
              <a:t>SQL</a:t>
            </a:r>
            <a:r>
              <a:rPr lang="en-US" altLang="zh-CN" sz="1800" dirty="0" smtClean="0">
                <a:solidFill>
                  <a:srgbClr val="546D7A"/>
                </a:solidFill>
                <a:ea typeface="宋体" pitchFamily="2" charset="-122"/>
              </a:rPr>
              <a:t> and </a:t>
            </a:r>
          </a:p>
          <a:p>
            <a:pPr marL="628650" lvl="4" indent="-273050">
              <a:buFont typeface="Courier New" pitchFamily="49" charset="0"/>
              <a:buChar char="o"/>
            </a:pPr>
            <a:r>
              <a:rPr lang="en-US" altLang="zh-CN" sz="1800" b="1" dirty="0" smtClean="0">
                <a:solidFill>
                  <a:srgbClr val="546D7A"/>
                </a:solidFill>
                <a:ea typeface="宋体" pitchFamily="2" charset="-122"/>
              </a:rPr>
              <a:t>Schema details </a:t>
            </a:r>
            <a:r>
              <a:rPr lang="en-US" altLang="zh-CN" sz="1800" dirty="0" smtClean="0">
                <a:solidFill>
                  <a:srgbClr val="546D7A"/>
                </a:solidFill>
                <a:ea typeface="宋体" pitchFamily="2" charset="-122"/>
              </a:rPr>
              <a:t>etc.</a:t>
            </a:r>
          </a:p>
          <a:p>
            <a:pPr marL="355600" indent="-355600"/>
            <a:r>
              <a:rPr lang="en-US" altLang="zh-CN" sz="2200" dirty="0" smtClean="0">
                <a:solidFill>
                  <a:srgbClr val="546D7A"/>
                </a:solidFill>
                <a:ea typeface="宋体" pitchFamily="2" charset="-122"/>
              </a:rPr>
              <a:t>There is a need for keyword search facilities analogous to Web </a:t>
            </a:r>
          </a:p>
          <a:p>
            <a:pPr marL="355600" indent="-355600">
              <a:lnSpc>
                <a:spcPct val="80000"/>
              </a:lnSpc>
              <a:buFont typeface="Wingdings 2" pitchFamily="18" charset="2"/>
              <a:buNone/>
            </a:pPr>
            <a:endParaRPr lang="en-US" altLang="zh-CN" b="1" dirty="0" smtClean="0">
              <a:solidFill>
                <a:schemeClr val="tx2"/>
              </a:solidFill>
              <a:ea typeface="宋体" pitchFamily="2" charset="-122"/>
            </a:endParaRPr>
          </a:p>
          <a:p>
            <a:pPr marL="355600" indent="-355600">
              <a:lnSpc>
                <a:spcPct val="80000"/>
              </a:lnSpc>
              <a:buFont typeface="Wingdings 2" pitchFamily="18" charset="2"/>
              <a:buNone/>
            </a:pPr>
            <a:endParaRPr lang="en-US" altLang="zh-CN" b="1" dirty="0" smtClean="0">
              <a:solidFill>
                <a:schemeClr val="tx2"/>
              </a:solidFill>
              <a:ea typeface="宋体" pitchFamily="2" charset="-122"/>
            </a:endParaRPr>
          </a:p>
        </p:txBody>
      </p:sp>
      <p:sp>
        <p:nvSpPr>
          <p:cNvPr id="16387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F7E91F5-72DA-445F-9DA8-049126A6D60E}" type="slidenum">
              <a:rPr lang="en-US" altLang="zh-CN" smtClean="0">
                <a:solidFill>
                  <a:srgbClr val="FFFFFF"/>
                </a:solidFill>
              </a:rPr>
              <a:pPr eaLnBrk="1" hangingPunct="1"/>
              <a:t>7</a:t>
            </a:fld>
            <a:endParaRPr lang="en-US" altLang="zh-CN" smtClean="0">
              <a:solidFill>
                <a:srgbClr val="FFFFFF"/>
              </a:solidFill>
            </a:endParaRPr>
          </a:p>
        </p:txBody>
      </p:sp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5003800" y="3789363"/>
            <a:ext cx="41354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zh-CN" sz="1600" b="1">
                <a:latin typeface="Courier New" pitchFamily="49" charset="0"/>
                <a:ea typeface="宋体" pitchFamily="2" charset="-122"/>
                <a:cs typeface="Courier New" pitchFamily="49" charset="0"/>
              </a:rPr>
              <a:t>Select</a:t>
            </a:r>
            <a:r>
              <a:rPr lang="en-GB" altLang="zh-CN" sz="1600">
                <a:latin typeface="Courier New" pitchFamily="49" charset="0"/>
                <a:ea typeface="宋体" pitchFamily="2" charset="-122"/>
                <a:cs typeface="Courier New" pitchFamily="49" charset="0"/>
              </a:rPr>
              <a:t> *</a:t>
            </a:r>
          </a:p>
          <a:p>
            <a:pPr eaLnBrk="1" hangingPunct="1"/>
            <a:r>
              <a:rPr lang="en-GB" altLang="zh-CN" sz="1600" b="1">
                <a:latin typeface="Courier New" pitchFamily="49" charset="0"/>
                <a:ea typeface="宋体" pitchFamily="2" charset="-122"/>
                <a:cs typeface="Courier New" pitchFamily="49" charset="0"/>
              </a:rPr>
              <a:t>From </a:t>
            </a:r>
            <a:r>
              <a:rPr lang="en-GB" altLang="zh-CN" sz="1600">
                <a:latin typeface="Courier New" pitchFamily="49" charset="0"/>
                <a:ea typeface="宋体" pitchFamily="2" charset="-122"/>
                <a:cs typeface="Courier New" pitchFamily="49" charset="0"/>
              </a:rPr>
              <a:t>Employees, Orders, Shippers</a:t>
            </a:r>
          </a:p>
          <a:p>
            <a:pPr eaLnBrk="1" hangingPunct="1"/>
            <a:r>
              <a:rPr lang="en-GB" altLang="zh-CN" sz="1600" b="1">
                <a:latin typeface="Courier New" pitchFamily="49" charset="0"/>
                <a:ea typeface="宋体" pitchFamily="2" charset="-122"/>
                <a:cs typeface="Courier New" pitchFamily="49" charset="0"/>
              </a:rPr>
              <a:t>Where</a:t>
            </a:r>
            <a:r>
              <a:rPr lang="en-GB" altLang="zh-CN" sz="1600">
                <a:latin typeface="Courier New" pitchFamily="49" charset="0"/>
                <a:ea typeface="宋体" pitchFamily="2" charset="-122"/>
                <a:cs typeface="Courier New" pitchFamily="49" charset="0"/>
              </a:rPr>
              <a:t> Employees.ID=Orders.ID </a:t>
            </a:r>
          </a:p>
          <a:p>
            <a:pPr eaLnBrk="1" hangingPunct="1"/>
            <a:r>
              <a:rPr lang="en-GB" altLang="zh-CN" sz="1600">
                <a:latin typeface="Courier New" pitchFamily="49" charset="0"/>
                <a:ea typeface="宋体" pitchFamily="2" charset="-122"/>
                <a:cs typeface="Courier New" pitchFamily="49" charset="0"/>
              </a:rPr>
              <a:t> AND Orders.Shipper=Shippers.ID </a:t>
            </a:r>
          </a:p>
          <a:p>
            <a:pPr eaLnBrk="1" hangingPunct="1"/>
            <a:r>
              <a:rPr lang="en-GB" altLang="zh-CN" sz="1600">
                <a:latin typeface="Courier New" pitchFamily="49" charset="0"/>
                <a:ea typeface="宋体" pitchFamily="2" charset="-122"/>
                <a:cs typeface="Courier New" pitchFamily="49" charset="0"/>
              </a:rPr>
              <a:t> AND Name=“Leverling”</a:t>
            </a:r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1916113"/>
            <a:ext cx="37941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2"/>
          <p:cNvSpPr txBox="1">
            <a:spLocks noChangeArrowheads="1"/>
          </p:cNvSpPr>
          <p:nvPr/>
        </p:nvSpPr>
        <p:spPr bwMode="auto">
          <a:xfrm>
            <a:off x="252413" y="511175"/>
            <a:ext cx="85344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zh-CN" sz="3300" b="1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1.1 Object Summaries</a:t>
            </a:r>
            <a:r>
              <a:rPr lang="en-GB" altLang="zh-CN" sz="2900" b="1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 </a:t>
            </a:r>
            <a:br>
              <a:rPr lang="en-GB" altLang="zh-CN" sz="2900" b="1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</a:br>
            <a:endParaRPr lang="en-GB" altLang="zh-CN" sz="2900" i="1">
              <a:solidFill>
                <a:schemeClr val="accent1"/>
              </a:solidFill>
              <a:latin typeface="Georgia" pitchFamily="18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8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DCD7B81-8B91-4937-9735-C426007628D3}" type="slidenum">
              <a:rPr lang="en-US" altLang="zh-CN" smtClean="0">
                <a:solidFill>
                  <a:srgbClr val="FFFFFF"/>
                </a:solidFill>
              </a:rPr>
              <a:pPr eaLnBrk="1" hangingPunct="1"/>
              <a:t>8</a:t>
            </a:fld>
            <a:endParaRPr lang="en-US" altLang="zh-CN" smtClean="0">
              <a:solidFill>
                <a:srgbClr val="FFFFFF"/>
              </a:solidFill>
            </a:endParaRPr>
          </a:p>
        </p:txBody>
      </p:sp>
      <p:pic>
        <p:nvPicPr>
          <p:cNvPr id="1741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2111375"/>
            <a:ext cx="3240087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79388" y="1196975"/>
            <a:ext cx="46085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zh-CN">
                <a:latin typeface="Georgia" pitchFamily="18" charset="0"/>
                <a:ea typeface="宋体" pitchFamily="2" charset="-122"/>
              </a:rPr>
              <a:t>Query Search: </a:t>
            </a:r>
            <a:r>
              <a:rPr lang="en-GB" altLang="zh-CN" b="1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Faloutsos</a:t>
            </a:r>
          </a:p>
          <a:p>
            <a:pPr eaLnBrk="1" hangingPunct="1"/>
            <a:r>
              <a:rPr lang="en-GB" altLang="zh-CN">
                <a:latin typeface="Georgia" pitchFamily="18" charset="0"/>
                <a:ea typeface="宋体" pitchFamily="2" charset="-122"/>
              </a:rPr>
              <a:t>Web Search Result:</a:t>
            </a:r>
            <a:r>
              <a:rPr lang="en-GB" altLang="zh-CN">
                <a:solidFill>
                  <a:srgbClr val="C00000"/>
                </a:solidFill>
                <a:latin typeface="Georgia" pitchFamily="18" charset="0"/>
                <a:ea typeface="宋体" pitchFamily="2" charset="-122"/>
              </a:rPr>
              <a:t>  ranked set of links </a:t>
            </a:r>
          </a:p>
          <a:p>
            <a:pPr eaLnBrk="1" hangingPunct="1"/>
            <a:r>
              <a:rPr lang="en-GB" altLang="zh-CN">
                <a:solidFill>
                  <a:srgbClr val="C00000"/>
                </a:solidFill>
                <a:latin typeface="Georgia" pitchFamily="18" charset="0"/>
                <a:ea typeface="宋体" pitchFamily="2" charset="-122"/>
              </a:rPr>
              <a:t>and snippets</a:t>
            </a:r>
          </a:p>
        </p:txBody>
      </p:sp>
      <p:sp>
        <p:nvSpPr>
          <p:cNvPr id="17413" name="Rectangle 2"/>
          <p:cNvSpPr txBox="1">
            <a:spLocks noChangeArrowheads="1"/>
          </p:cNvSpPr>
          <p:nvPr/>
        </p:nvSpPr>
        <p:spPr bwMode="auto">
          <a:xfrm>
            <a:off x="252413" y="511175"/>
            <a:ext cx="85344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zh-CN" sz="3300" b="1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1.1 Object Summaries</a:t>
            </a:r>
            <a:r>
              <a:rPr lang="en-GB" altLang="zh-CN" sz="2900" b="1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 </a:t>
            </a:r>
            <a:br>
              <a:rPr lang="en-GB" altLang="zh-CN" sz="2900" b="1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</a:br>
            <a:endParaRPr lang="en-GB" altLang="zh-CN" sz="2900" i="1">
              <a:solidFill>
                <a:schemeClr val="accent1"/>
              </a:solidFill>
              <a:latin typeface="Georgia" pitchFamily="18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8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ADF632D-862F-40A8-9142-24D69E89C894}" type="slidenum">
              <a:rPr lang="en-US" altLang="zh-CN" smtClean="0">
                <a:solidFill>
                  <a:srgbClr val="FFFFFF"/>
                </a:solidFill>
              </a:rPr>
              <a:pPr eaLnBrk="1" hangingPunct="1"/>
              <a:t>9</a:t>
            </a:fld>
            <a:endParaRPr lang="en-US" altLang="zh-CN" smtClean="0">
              <a:solidFill>
                <a:srgbClr val="FFFFFF"/>
              </a:solidFill>
            </a:endParaRPr>
          </a:p>
        </p:txBody>
      </p:sp>
      <p:pic>
        <p:nvPicPr>
          <p:cNvPr id="1843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2111375"/>
            <a:ext cx="3240087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4581525"/>
            <a:ext cx="328295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179388" y="1196975"/>
            <a:ext cx="46085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zh-CN">
                <a:latin typeface="Georgia" pitchFamily="18" charset="0"/>
                <a:ea typeface="宋体" pitchFamily="2" charset="-122"/>
              </a:rPr>
              <a:t>Query Search: </a:t>
            </a:r>
            <a:r>
              <a:rPr lang="en-GB" altLang="zh-CN" b="1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Faloutsos</a:t>
            </a:r>
          </a:p>
          <a:p>
            <a:pPr eaLnBrk="1" hangingPunct="1"/>
            <a:r>
              <a:rPr lang="en-GB" altLang="zh-CN">
                <a:latin typeface="Georgia" pitchFamily="18" charset="0"/>
                <a:ea typeface="宋体" pitchFamily="2" charset="-122"/>
              </a:rPr>
              <a:t>Web Search Result:</a:t>
            </a:r>
            <a:r>
              <a:rPr lang="en-GB" altLang="zh-CN">
                <a:solidFill>
                  <a:srgbClr val="C00000"/>
                </a:solidFill>
                <a:latin typeface="Georgia" pitchFamily="18" charset="0"/>
                <a:ea typeface="宋体" pitchFamily="2" charset="-122"/>
              </a:rPr>
              <a:t>  ranked set of links </a:t>
            </a:r>
          </a:p>
          <a:p>
            <a:pPr eaLnBrk="1" hangingPunct="1"/>
            <a:r>
              <a:rPr lang="en-GB" altLang="zh-CN">
                <a:solidFill>
                  <a:srgbClr val="C00000"/>
                </a:solidFill>
                <a:latin typeface="Georgia" pitchFamily="18" charset="0"/>
                <a:ea typeface="宋体" pitchFamily="2" charset="-122"/>
              </a:rPr>
              <a:t>and snippets</a:t>
            </a:r>
          </a:p>
        </p:txBody>
      </p:sp>
      <p:sp>
        <p:nvSpPr>
          <p:cNvPr id="18438" name="Rectangle 2"/>
          <p:cNvSpPr txBox="1">
            <a:spLocks noChangeArrowheads="1"/>
          </p:cNvSpPr>
          <p:nvPr/>
        </p:nvSpPr>
        <p:spPr bwMode="auto">
          <a:xfrm>
            <a:off x="252413" y="511175"/>
            <a:ext cx="85344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zh-CN" sz="3300" b="1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1.1 Object Summaries</a:t>
            </a:r>
            <a:r>
              <a:rPr lang="en-GB" altLang="zh-CN" sz="2900" b="1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  <a:t> </a:t>
            </a:r>
            <a:br>
              <a:rPr lang="en-GB" altLang="zh-CN" sz="2900" b="1">
                <a:solidFill>
                  <a:schemeClr val="tx2"/>
                </a:solidFill>
                <a:latin typeface="Georgia" pitchFamily="18" charset="0"/>
                <a:ea typeface="宋体" pitchFamily="2" charset="-122"/>
              </a:rPr>
            </a:br>
            <a:endParaRPr lang="en-GB" altLang="zh-CN" sz="2900" i="1">
              <a:solidFill>
                <a:schemeClr val="accent1"/>
              </a:solidFill>
              <a:latin typeface="Georgia" pitchFamily="18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36476</TotalTime>
  <Words>1943</Words>
  <Application>Microsoft Office PowerPoint</Application>
  <PresentationFormat>On-screen Show (4:3)</PresentationFormat>
  <Paragraphs>478</Paragraphs>
  <Slides>50</Slides>
  <Notes>43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64" baseType="lpstr">
      <vt:lpstr>方正舒体</vt:lpstr>
      <vt:lpstr>宋体</vt:lpstr>
      <vt:lpstr>Arial</vt:lpstr>
      <vt:lpstr>Calibri</vt:lpstr>
      <vt:lpstr>Cambria Math</vt:lpstr>
      <vt:lpstr>Courier New</vt:lpstr>
      <vt:lpstr>Georgia</vt:lpstr>
      <vt:lpstr>Times New Roman</vt:lpstr>
      <vt:lpstr>Wingdings</vt:lpstr>
      <vt:lpstr>Wingdings 2</vt:lpstr>
      <vt:lpstr>Civic</vt:lpstr>
      <vt:lpstr>Visio</vt:lpstr>
      <vt:lpstr>Microsoft Visio 2003-2010 Drawing</vt:lpstr>
      <vt:lpstr>Equation</vt:lpstr>
      <vt:lpstr>Diverse and Proportional Size-l Object Summaries for Keyword Search SIGMOD 2015</vt:lpstr>
      <vt:lpstr>Hong Kong University of  Science and Technology </vt:lpstr>
      <vt:lpstr>Hong Kong</vt:lpstr>
      <vt:lpstr>Hong Kong</vt:lpstr>
      <vt:lpstr>Hong Kong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2.2 Size-l Object Summaries   1. Definition</vt:lpstr>
      <vt:lpstr>PowerPoint Presentation</vt:lpstr>
      <vt:lpstr>PowerPoint Presentation</vt:lpstr>
      <vt:lpstr>PowerPoint Presentation</vt:lpstr>
      <vt:lpstr>PowerPoint Presentation</vt:lpstr>
      <vt:lpstr>Outline</vt:lpstr>
      <vt:lpstr>3.1 Diverse size-l (DSize-l) OS</vt:lpstr>
      <vt:lpstr>PowerPoint Presentation</vt:lpstr>
      <vt:lpstr>3.2 Proportional size-l (PSize-l) OS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Diverse and Proportional Size-l Object Summaries for Keyword 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Dept of Computing and Maths</dc:creator>
  <cp:lastModifiedBy>dimitris</cp:lastModifiedBy>
  <cp:revision>451</cp:revision>
  <dcterms:created xsi:type="dcterms:W3CDTF">2007-07-24T12:18:06Z</dcterms:created>
  <dcterms:modified xsi:type="dcterms:W3CDTF">2015-04-08T07:28:11Z</dcterms:modified>
</cp:coreProperties>
</file>